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7" r:id="rId2"/>
    <p:sldId id="272" r:id="rId3"/>
    <p:sldId id="273" r:id="rId4"/>
    <p:sldId id="330" r:id="rId5"/>
    <p:sldId id="344" r:id="rId6"/>
    <p:sldId id="345" r:id="rId7"/>
    <p:sldId id="304" r:id="rId8"/>
    <p:sldId id="306" r:id="rId9"/>
    <p:sldId id="379" r:id="rId10"/>
    <p:sldId id="347" r:id="rId11"/>
    <p:sldId id="316" r:id="rId12"/>
    <p:sldId id="348" r:id="rId13"/>
    <p:sldId id="325" r:id="rId14"/>
    <p:sldId id="261" r:id="rId15"/>
    <p:sldId id="351" r:id="rId16"/>
    <p:sldId id="350" r:id="rId17"/>
    <p:sldId id="352" r:id="rId18"/>
    <p:sldId id="353" r:id="rId19"/>
    <p:sldId id="357" r:id="rId20"/>
    <p:sldId id="294" r:id="rId21"/>
    <p:sldId id="363" r:id="rId22"/>
    <p:sldId id="380" r:id="rId23"/>
    <p:sldId id="365" r:id="rId24"/>
    <p:sldId id="360" r:id="rId25"/>
    <p:sldId id="367" r:id="rId26"/>
    <p:sldId id="366" r:id="rId27"/>
    <p:sldId id="383" r:id="rId28"/>
    <p:sldId id="384" r:id="rId29"/>
    <p:sldId id="407" r:id="rId30"/>
    <p:sldId id="385" r:id="rId31"/>
    <p:sldId id="386" r:id="rId32"/>
    <p:sldId id="326" r:id="rId33"/>
    <p:sldId id="333" r:id="rId34"/>
    <p:sldId id="369" r:id="rId35"/>
    <p:sldId id="371" r:id="rId36"/>
    <p:sldId id="374" r:id="rId37"/>
    <p:sldId id="300" r:id="rId38"/>
    <p:sldId id="372" r:id="rId39"/>
    <p:sldId id="301" r:id="rId40"/>
    <p:sldId id="375" r:id="rId41"/>
    <p:sldId id="392" r:id="rId42"/>
    <p:sldId id="388" r:id="rId43"/>
    <p:sldId id="389" r:id="rId44"/>
    <p:sldId id="390" r:id="rId45"/>
    <p:sldId id="408" r:id="rId46"/>
    <p:sldId id="409" r:id="rId47"/>
    <p:sldId id="410" r:id="rId48"/>
    <p:sldId id="411" r:id="rId49"/>
    <p:sldId id="412" r:id="rId50"/>
    <p:sldId id="413" r:id="rId51"/>
    <p:sldId id="414" r:id="rId52"/>
    <p:sldId id="415" r:id="rId53"/>
    <p:sldId id="416" r:id="rId54"/>
    <p:sldId id="322" r:id="rId55"/>
    <p:sldId id="323" r:id="rId56"/>
  </p:sldIdLst>
  <p:sldSz cx="9144000" cy="6858000" type="screen4x3"/>
  <p:notesSz cx="6802438" cy="993616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accent2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accent2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accent2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accent2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accent2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accent2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accent2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accent2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accent2"/>
        </a:solidFill>
        <a:latin typeface="Helvetic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>
          <p15:clr>
            <a:srgbClr val="A4A3A4"/>
          </p15:clr>
        </p15:guide>
        <p15:guide id="2" pos="7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9" userDrawn="1">
          <p15:clr>
            <a:srgbClr val="A4A3A4"/>
          </p15:clr>
        </p15:guide>
        <p15:guide id="2" pos="214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C5E"/>
    <a:srgbClr val="A3F25F"/>
    <a:srgbClr val="EF9100"/>
    <a:srgbClr val="60C900"/>
    <a:srgbClr val="E5405D"/>
    <a:srgbClr val="B3B900"/>
    <a:srgbClr val="51DC00"/>
    <a:srgbClr val="F766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737" autoAdjust="0"/>
  </p:normalViewPr>
  <p:slideViewPr>
    <p:cSldViewPr>
      <p:cViewPr varScale="1">
        <p:scale>
          <a:sx n="88" d="100"/>
          <a:sy n="88" d="100"/>
        </p:scale>
        <p:origin x="1795" y="62"/>
      </p:cViewPr>
      <p:guideLst>
        <p:guide orient="horz" pos="720"/>
        <p:guide pos="7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786"/>
    </p:cViewPr>
  </p:sorterViewPr>
  <p:notesViewPr>
    <p:cSldViewPr>
      <p:cViewPr varScale="1">
        <p:scale>
          <a:sx n="51" d="100"/>
          <a:sy n="51" d="100"/>
        </p:scale>
        <p:origin x="-1836" y="-96"/>
      </p:cViewPr>
      <p:guideLst>
        <p:guide orient="horz" pos="3129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2.xml"/><Relationship Id="rId2" Type="http://schemas.openxmlformats.org/officeDocument/2006/relationships/slide" Target="slides/slide31.xml"/><Relationship Id="rId1" Type="http://schemas.openxmlformats.org/officeDocument/2006/relationships/slide" Target="slides/slide28.xml"/><Relationship Id="rId4" Type="http://schemas.openxmlformats.org/officeDocument/2006/relationships/slide" Target="slides/slide4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205162" y="9529638"/>
            <a:ext cx="534912" cy="3059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052" tIns="44727" rIns="91052" bIns="44727" anchor="ctr">
            <a:spAutoFit/>
          </a:bodyPr>
          <a:lstStyle/>
          <a:p>
            <a:pPr algn="r" defTabSz="919707"/>
            <a:fld id="{7FD3E22E-6090-456D-A39D-FCF579650ECF}" type="slidenum">
              <a:rPr lang="en-US"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pPr algn="r" defTabSz="919707"/>
              <a:t>‹Nr.›</a:t>
            </a:fld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271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587" y="4723801"/>
            <a:ext cx="4989265" cy="41828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052" tIns="44727" rIns="91052" bIns="447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Klicken Sie,  um die Formate des Vorlagentextes zu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</a:p>
        </p:txBody>
      </p:sp>
      <p:sp>
        <p:nvSpPr>
          <p:cNvPr id="542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81088" y="866775"/>
            <a:ext cx="4641850" cy="3482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205162" y="9529638"/>
            <a:ext cx="534912" cy="3059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052" tIns="44727" rIns="91052" bIns="44727" anchor="ctr">
            <a:spAutoFit/>
          </a:bodyPr>
          <a:lstStyle/>
          <a:p>
            <a:pPr algn="r" defTabSz="919707"/>
            <a:fld id="{D52F01B5-928A-41E5-8320-9069DD7D167B}" type="slidenum">
              <a:rPr lang="en-US"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pPr algn="r" defTabSz="919707"/>
              <a:t>‹Nr.›</a:t>
            </a:fld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828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225825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de-DE" smtClean="0"/>
          </a:p>
        </p:txBody>
      </p:sp>
      <p:sp>
        <p:nvSpPr>
          <p:cNvPr id="696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2924234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098912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de-DE" smtClean="0"/>
          </a:p>
        </p:txBody>
      </p:sp>
      <p:sp>
        <p:nvSpPr>
          <p:cNvPr id="7168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2734636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186092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7512047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4656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1413475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4597931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3219302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de-DE" smtClean="0"/>
          </a:p>
        </p:txBody>
      </p:sp>
      <p:sp>
        <p:nvSpPr>
          <p:cNvPr id="819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2405002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587" y="4722260"/>
            <a:ext cx="4989265" cy="4182836"/>
          </a:xfrm>
          <a:ln/>
        </p:spPr>
        <p:txBody>
          <a:bodyPr lIns="91243" tIns="44820" rIns="91243" bIns="44820"/>
          <a:lstStyle/>
          <a:p>
            <a:endParaRPr lang="de-DE" smtClean="0"/>
          </a:p>
        </p:txBody>
      </p:sp>
      <p:sp>
        <p:nvSpPr>
          <p:cNvPr id="573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7913" y="865188"/>
            <a:ext cx="4645025" cy="3484562"/>
          </a:xfrm>
          <a:ln cap="flat"/>
        </p:spPr>
      </p:sp>
    </p:spTree>
    <p:extLst>
      <p:ext uri="{BB962C8B-B14F-4D97-AF65-F5344CB8AC3E}">
        <p14:creationId xmlns:p14="http://schemas.microsoft.com/office/powerpoint/2010/main" val="8345035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8435127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9526881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6288183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7798250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de-DE" smtClean="0"/>
          </a:p>
        </p:txBody>
      </p:sp>
      <p:sp>
        <p:nvSpPr>
          <p:cNvPr id="890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7814961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226699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de-DE" smtClean="0"/>
          </a:p>
        </p:txBody>
      </p:sp>
      <p:sp>
        <p:nvSpPr>
          <p:cNvPr id="931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3512281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108" y="4723801"/>
            <a:ext cx="4986223" cy="4182836"/>
          </a:xfrm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2908701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108" y="4723801"/>
            <a:ext cx="4986223" cy="4182836"/>
          </a:xfrm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0755231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108" y="4723801"/>
            <a:ext cx="4986223" cy="4182836"/>
          </a:xfrm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312943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587" y="4722260"/>
            <a:ext cx="4989265" cy="4182836"/>
          </a:xfrm>
          <a:ln/>
        </p:spPr>
        <p:txBody>
          <a:bodyPr lIns="91243" tIns="44820" rIns="91243" bIns="44820"/>
          <a:lstStyle/>
          <a:p>
            <a:endParaRPr lang="de-DE" smtClean="0"/>
          </a:p>
        </p:txBody>
      </p:sp>
      <p:sp>
        <p:nvSpPr>
          <p:cNvPr id="583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7913" y="865188"/>
            <a:ext cx="4645025" cy="3484562"/>
          </a:xfrm>
          <a:ln cap="flat"/>
        </p:spPr>
      </p:sp>
    </p:spTree>
    <p:extLst>
      <p:ext uri="{BB962C8B-B14F-4D97-AF65-F5344CB8AC3E}">
        <p14:creationId xmlns:p14="http://schemas.microsoft.com/office/powerpoint/2010/main" val="40997390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108" y="4723801"/>
            <a:ext cx="4986223" cy="4182836"/>
          </a:xfrm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1266582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108" y="4723801"/>
            <a:ext cx="4986223" cy="4182836"/>
          </a:xfrm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1367658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3623923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0638452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3454081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de-DE" smtClean="0"/>
          </a:p>
        </p:txBody>
      </p:sp>
      <p:sp>
        <p:nvSpPr>
          <p:cNvPr id="983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41510963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2024637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7452501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de-DE" smtClean="0"/>
          </a:p>
        </p:txBody>
      </p:sp>
      <p:sp>
        <p:nvSpPr>
          <p:cNvPr id="10240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2393298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730468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de-DE" smtClean="0"/>
          </a:p>
        </p:txBody>
      </p:sp>
      <p:sp>
        <p:nvSpPr>
          <p:cNvPr id="593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1746137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0500388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099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4267049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52447949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5116899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25050416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53562198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17830809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18172795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65718055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83948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42390138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86617422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17793023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95772716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82174547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79046378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510618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211558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587" y="4722260"/>
            <a:ext cx="4989265" cy="4182836"/>
          </a:xfrm>
          <a:noFill/>
          <a:ln/>
        </p:spPr>
        <p:txBody>
          <a:bodyPr lIns="91233" tIns="44815" rIns="91233" bIns="44815"/>
          <a:lstStyle/>
          <a:p>
            <a:r>
              <a:rPr lang="de-DE" smtClean="0"/>
              <a:t>Im Buch von Gonski findet man noch mehrere  Bücher über PPT 4.0</a:t>
            </a:r>
          </a:p>
          <a:p>
            <a:r>
              <a:rPr lang="de-DE" smtClean="0"/>
              <a:t>PPT 4.0 kann selbst allein ohne MS Office bezogen werden: </a:t>
            </a:r>
          </a:p>
          <a:p>
            <a:r>
              <a:rPr lang="de-DE" smtClean="0"/>
              <a:t>dann ca. 890 DM</a:t>
            </a:r>
          </a:p>
          <a:p>
            <a:endParaRPr lang="de-DE" smtClean="0"/>
          </a:p>
        </p:txBody>
      </p:sp>
      <p:sp>
        <p:nvSpPr>
          <p:cNvPr id="645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1088" y="865188"/>
            <a:ext cx="4645025" cy="3484562"/>
          </a:xfrm>
          <a:ln cap="flat"/>
        </p:spPr>
      </p:sp>
    </p:spTree>
    <p:extLst>
      <p:ext uri="{BB962C8B-B14F-4D97-AF65-F5344CB8AC3E}">
        <p14:creationId xmlns:p14="http://schemas.microsoft.com/office/powerpoint/2010/main" val="200298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587" y="4722260"/>
            <a:ext cx="4989265" cy="4182836"/>
          </a:xfrm>
          <a:noFill/>
          <a:ln/>
        </p:spPr>
        <p:txBody>
          <a:bodyPr lIns="91233" tIns="44815" rIns="91233" bIns="44815"/>
          <a:lstStyle/>
          <a:p>
            <a:r>
              <a:rPr lang="de-DE" smtClean="0"/>
              <a:t>Im Buch von Gonski findet man noch mehrere  Bücher über PPT 4.0</a:t>
            </a:r>
          </a:p>
          <a:p>
            <a:r>
              <a:rPr lang="de-DE" smtClean="0"/>
              <a:t>PPT 4.0 kann selbst allein ohne MS Office bezogen werden: </a:t>
            </a:r>
          </a:p>
          <a:p>
            <a:r>
              <a:rPr lang="de-DE" smtClean="0"/>
              <a:t>dann ca. 890 DM</a:t>
            </a:r>
          </a:p>
          <a:p>
            <a:endParaRPr lang="de-DE" smtClean="0"/>
          </a:p>
        </p:txBody>
      </p:sp>
      <p:sp>
        <p:nvSpPr>
          <p:cNvPr id="655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1088" y="865188"/>
            <a:ext cx="4645025" cy="3484562"/>
          </a:xfrm>
          <a:ln cap="flat"/>
        </p:spPr>
      </p:sp>
    </p:spTree>
    <p:extLst>
      <p:ext uri="{BB962C8B-B14F-4D97-AF65-F5344CB8AC3E}">
        <p14:creationId xmlns:p14="http://schemas.microsoft.com/office/powerpoint/2010/main" val="200666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91910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00800" y="404813"/>
            <a:ext cx="1905000" cy="54625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4213" y="404813"/>
            <a:ext cx="5564187" cy="546258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84213" y="404813"/>
            <a:ext cx="7621587" cy="546258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CCFF"/>
            </a:gs>
            <a:gs pos="100000">
              <a:srgbClr val="3399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AutoShape 7"/>
          <p:cNvSpPr>
            <a:spLocks noChangeArrowheads="1"/>
          </p:cNvSpPr>
          <p:nvPr userDrawn="1"/>
        </p:nvSpPr>
        <p:spPr bwMode="auto">
          <a:xfrm flipH="1">
            <a:off x="1258888" y="765175"/>
            <a:ext cx="6769100" cy="5192713"/>
          </a:xfrm>
          <a:prstGeom prst="moon">
            <a:avLst>
              <a:gd name="adj" fmla="val 87500"/>
            </a:avLst>
          </a:prstGeom>
          <a:gradFill rotWithShape="0">
            <a:gsLst>
              <a:gs pos="0">
                <a:srgbClr val="33CCFF"/>
              </a:gs>
              <a:gs pos="50000">
                <a:srgbClr val="33CCFF"/>
              </a:gs>
              <a:gs pos="100000">
                <a:srgbClr val="33CCFF"/>
              </a:gs>
            </a:gsLst>
            <a:lin ang="27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04813"/>
            <a:ext cx="7315200" cy="11430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Klicken Sie, 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844675"/>
            <a:ext cx="76200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Klicken Sie,  um die Formate des Vorlagentextes zu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8412163" y="0"/>
            <a:ext cx="731837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400">
                <a:solidFill>
                  <a:srgbClr val="B3B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1. </a:t>
            </a:r>
            <a:fld id="{3167FB94-CDF7-4C11-8716-40E8A8ADD0DE}" type="slidenum">
              <a:rPr lang="en-US" sz="1400">
                <a:solidFill>
                  <a:srgbClr val="B3B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/>
              <a:t>‹Nr.›</a:t>
            </a:fld>
            <a:endParaRPr lang="en-US" sz="1400">
              <a:solidFill>
                <a:srgbClr val="B3B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accent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accent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accent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accent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|"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v"/>
        <a:defRPr sz="14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pitchFamily="2" charset="2"/>
        <a:buChar char="¦"/>
        <a:defRPr sz="12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Wingdings" pitchFamily="2" charset="2"/>
        <a:buChar char="p"/>
        <a:defRPr i="1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Wingdings" pitchFamily="2" charset="2"/>
        <a:buChar char="p"/>
        <a:defRPr i="1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Wingdings" pitchFamily="2" charset="2"/>
        <a:buChar char="p"/>
        <a:defRPr i="1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Wingdings" pitchFamily="2" charset="2"/>
        <a:buChar char="p"/>
        <a:defRPr i="1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Wingdings" pitchFamily="2" charset="2"/>
        <a:buChar char="p"/>
        <a:defRPr i="1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Wingdings" pitchFamily="2" charset="2"/>
        <a:buChar char="p"/>
        <a:defRPr i="1">
          <a:solidFill>
            <a:schemeClr val="bg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3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4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5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0" y="0"/>
          <a:ext cx="7596188" cy="570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Image" r:id="rId4" imgW="6476190" imgH="4863492" progId="Photoshop.Image.11">
                  <p:embed/>
                </p:oleObj>
              </mc:Choice>
              <mc:Fallback>
                <p:oleObj name="Image" r:id="rId4" imgW="6476190" imgH="4863492" progId="Photoshop.Image.11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596188" cy="570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4355976" y="4509120"/>
            <a:ext cx="3886200" cy="2220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marL="342900" indent="-342900" algn="r">
              <a:spcBef>
                <a:spcPct val="20000"/>
              </a:spcBef>
            </a:pPr>
            <a:r>
              <a:rPr lang="de-DE" sz="7200" b="1" i="0">
                <a:solidFill>
                  <a:schemeClr val="accent1"/>
                </a:solidFill>
                <a:latin typeface="LithographLight" pitchFamily="34" charset="0"/>
              </a:rPr>
              <a:t>Photo</a:t>
            </a:r>
            <a:br>
              <a:rPr lang="de-DE" sz="7200" b="1" i="0">
                <a:solidFill>
                  <a:schemeClr val="accent1"/>
                </a:solidFill>
                <a:latin typeface="LithographLight" pitchFamily="34" charset="0"/>
              </a:rPr>
            </a:br>
            <a:r>
              <a:rPr lang="de-DE" sz="7200" b="1" i="0">
                <a:solidFill>
                  <a:schemeClr val="accent1"/>
                </a:solidFill>
                <a:latin typeface="LithographLight" pitchFamily="34" charset="0"/>
              </a:rPr>
              <a:t> shop</a:t>
            </a:r>
          </a:p>
          <a:p>
            <a:pPr marL="342900" indent="-342900" algn="ctr">
              <a:spcBef>
                <a:spcPct val="20000"/>
              </a:spcBef>
            </a:pPr>
            <a:r>
              <a:rPr lang="de-DE" sz="7200" b="1" i="0"/>
              <a:t>         1</a:t>
            </a:r>
            <a:endParaRPr lang="en-US" sz="7200" b="1" i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title"/>
          </p:nvPr>
        </p:nvSpPr>
        <p:spPr>
          <a:xfrm>
            <a:off x="2843213" y="1412875"/>
            <a:ext cx="4724400" cy="830263"/>
          </a:xfrm>
        </p:spPr>
        <p:txBody>
          <a:bodyPr/>
          <a:lstStyle/>
          <a:p>
            <a:pPr algn="r"/>
            <a:r>
              <a:rPr lang="de-DE" smtClean="0">
                <a:latin typeface="Arial Rounded MT Bold" pitchFamily="34" charset="0"/>
              </a:rPr>
              <a:t>Photoshop</a:t>
            </a:r>
            <a:br>
              <a:rPr lang="de-DE" smtClean="0">
                <a:latin typeface="Arial Rounded MT Bold" pitchFamily="34" charset="0"/>
              </a:rPr>
            </a:br>
            <a:r>
              <a:rPr lang="de-DE" smtClean="0">
                <a:latin typeface="Arial Rounded MT Bold" pitchFamily="34" charset="0"/>
              </a:rPr>
              <a:t>Startbildschirm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9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6335935" cy="495300"/>
          </a:xfrm>
        </p:spPr>
        <p:txBody>
          <a:bodyPr/>
          <a:lstStyle/>
          <a:p>
            <a:r>
              <a:rPr lang="de-DE" dirty="0" smtClean="0"/>
              <a:t>Startbildschirm         </a:t>
            </a:r>
            <a:r>
              <a:rPr lang="de-DE" sz="1400" i="1" dirty="0" smtClean="0"/>
              <a:t> S. 8  - 1.4   Das Anwendungsfenster</a:t>
            </a:r>
            <a:endParaRPr lang="de-DE" dirty="0" smtClean="0"/>
          </a:p>
        </p:txBody>
      </p:sp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48680"/>
            <a:ext cx="7706630" cy="6165304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title"/>
          </p:nvPr>
        </p:nvSpPr>
        <p:spPr>
          <a:xfrm>
            <a:off x="2987675" y="1268413"/>
            <a:ext cx="4724400" cy="830262"/>
          </a:xfrm>
        </p:spPr>
        <p:txBody>
          <a:bodyPr/>
          <a:lstStyle/>
          <a:p>
            <a:pPr algn="r"/>
            <a:r>
              <a:rPr lang="de-DE" smtClean="0">
                <a:latin typeface="Arial Rounded MT Bold" pitchFamily="34" charset="0"/>
              </a:rPr>
              <a:t>Öffnen</a:t>
            </a:r>
            <a:br>
              <a:rPr lang="de-DE" smtClean="0">
                <a:latin typeface="Arial Rounded MT Bold" pitchFamily="34" charset="0"/>
              </a:rPr>
            </a:br>
            <a:r>
              <a:rPr lang="de-DE" sz="2000" smtClean="0"/>
              <a:t>(Grafik-Formate)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94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549275"/>
            <a:ext cx="7315200" cy="711200"/>
          </a:xfrm>
        </p:spPr>
        <p:txBody>
          <a:bodyPr/>
          <a:lstStyle/>
          <a:p>
            <a:r>
              <a:rPr lang="de-DE" smtClean="0"/>
              <a:t>Input in Photoshop </a:t>
            </a:r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 Öffnen </a:t>
            </a:r>
          </a:p>
          <a:p>
            <a:pPr lvl="1"/>
            <a:r>
              <a:rPr lang="de-DE" dirty="0" smtClean="0"/>
              <a:t>Pixel-Dateien, PSD-Dateien (Adobe </a:t>
            </a:r>
            <a:r>
              <a:rPr lang="de-DE" dirty="0" err="1" smtClean="0"/>
              <a:t>Photoshop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Vektorgrafiken (EPS) </a:t>
            </a:r>
          </a:p>
          <a:p>
            <a:pPr lvl="1"/>
            <a:r>
              <a:rPr lang="de-DE" dirty="0" smtClean="0"/>
              <a:t>PDF-Dateien </a:t>
            </a:r>
          </a:p>
          <a:p>
            <a:r>
              <a:rPr lang="de-DE" dirty="0" smtClean="0"/>
              <a:t> Importieren Bilddateien</a:t>
            </a:r>
          </a:p>
          <a:p>
            <a:pPr lvl="1"/>
            <a:r>
              <a:rPr lang="de-DE" dirty="0" smtClean="0"/>
              <a:t> aus Scanner</a:t>
            </a:r>
          </a:p>
          <a:p>
            <a:pPr lvl="1"/>
            <a:r>
              <a:rPr lang="de-DE" dirty="0" smtClean="0"/>
              <a:t> aus Kamera</a:t>
            </a:r>
          </a:p>
          <a:p>
            <a:r>
              <a:rPr lang="de-DE" dirty="0" smtClean="0"/>
              <a:t> Einfügen</a:t>
            </a:r>
          </a:p>
          <a:p>
            <a:pPr lvl="1"/>
            <a:r>
              <a:rPr lang="de-DE" dirty="0" smtClean="0"/>
              <a:t>aus Zwischenablage   </a:t>
            </a:r>
          </a:p>
          <a:p>
            <a:r>
              <a:rPr lang="de-DE" dirty="0" smtClean="0"/>
              <a:t> Platzieren </a:t>
            </a:r>
          </a:p>
          <a:p>
            <a:pPr lvl="1"/>
            <a:r>
              <a:rPr lang="de-DE" dirty="0" smtClean="0"/>
              <a:t>Hinzufügen einer Datei 		»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5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50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50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50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50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50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50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505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505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505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505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2" grpId="0" autoUpdateAnimBg="0"/>
      <p:bldP spid="15053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Grafik-Formate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55650" y="1844675"/>
            <a:ext cx="5472113" cy="21605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mtClean="0"/>
              <a:t>Formate für Pixel und Vektorgrafik</a:t>
            </a:r>
          </a:p>
          <a:p>
            <a:pPr>
              <a:lnSpc>
                <a:spcPct val="90000"/>
              </a:lnSpc>
            </a:pPr>
            <a:r>
              <a:rPr lang="de-DE" smtClean="0"/>
              <a:t>Datei-Erweiterungen für Pixelgrafiken </a:t>
            </a:r>
          </a:p>
          <a:p>
            <a:pPr lvl="1">
              <a:lnSpc>
                <a:spcPct val="90000"/>
              </a:lnSpc>
            </a:pPr>
            <a:r>
              <a:rPr lang="de-DE" smtClean="0"/>
              <a:t>*.PSD   (Adobe Photoshop-Format)</a:t>
            </a:r>
          </a:p>
          <a:p>
            <a:pPr lvl="1">
              <a:lnSpc>
                <a:spcPct val="90000"/>
              </a:lnSpc>
            </a:pPr>
            <a:r>
              <a:rPr lang="de-DE" smtClean="0"/>
              <a:t>*.JPG</a:t>
            </a:r>
          </a:p>
          <a:p>
            <a:pPr lvl="1">
              <a:lnSpc>
                <a:spcPct val="90000"/>
              </a:lnSpc>
            </a:pPr>
            <a:r>
              <a:rPr lang="de-DE" smtClean="0"/>
              <a:t>*.TIFF</a:t>
            </a:r>
          </a:p>
          <a:p>
            <a:pPr lvl="1">
              <a:lnSpc>
                <a:spcPct val="90000"/>
              </a:lnSpc>
            </a:pPr>
            <a:r>
              <a:rPr lang="de-DE" smtClean="0"/>
              <a:t>*.GIF</a:t>
            </a:r>
          </a:p>
          <a:p>
            <a:pPr lvl="1">
              <a:lnSpc>
                <a:spcPct val="90000"/>
              </a:lnSpc>
            </a:pPr>
            <a:r>
              <a:rPr lang="de-DE" smtClean="0"/>
              <a:t>*.PNG         » </a:t>
            </a:r>
            <a:br>
              <a:rPr lang="de-DE" smtClean="0"/>
            </a:br>
            <a:r>
              <a:rPr lang="de-DE" smtClean="0"/>
              <a:t> </a:t>
            </a:r>
            <a:br>
              <a:rPr lang="de-DE" smtClean="0"/>
            </a:br>
            <a:endParaRPr lang="de-DE" smtClean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Komprimierung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844675"/>
            <a:ext cx="6264275" cy="2879725"/>
          </a:xfrm>
        </p:spPr>
        <p:txBody>
          <a:bodyPr/>
          <a:lstStyle/>
          <a:p>
            <a:r>
              <a:rPr lang="de-DE" smtClean="0"/>
              <a:t>Komprimierfähige Formate</a:t>
            </a:r>
          </a:p>
          <a:p>
            <a:pPr lvl="1"/>
            <a:r>
              <a:rPr lang="de-DE" smtClean="0"/>
              <a:t>JPG</a:t>
            </a:r>
          </a:p>
          <a:p>
            <a:pPr lvl="1"/>
            <a:r>
              <a:rPr lang="de-DE" smtClean="0"/>
              <a:t>PNG   </a:t>
            </a:r>
          </a:p>
          <a:p>
            <a:r>
              <a:rPr lang="de-DE" smtClean="0"/>
              <a:t>Nicht komprimierfähig</a:t>
            </a:r>
          </a:p>
          <a:p>
            <a:pPr lvl="1"/>
            <a:r>
              <a:rPr lang="de-DE" smtClean="0"/>
              <a:t>TIF </a:t>
            </a:r>
          </a:p>
          <a:p>
            <a:pPr lvl="1"/>
            <a:r>
              <a:rPr lang="de-DE" smtClean="0"/>
              <a:t>BMP    </a:t>
            </a:r>
          </a:p>
          <a:p>
            <a:r>
              <a:rPr lang="de-DE" smtClean="0"/>
              <a:t>Automatisch komprimiert</a:t>
            </a:r>
          </a:p>
          <a:p>
            <a:pPr lvl="1"/>
            <a:r>
              <a:rPr lang="de-DE" smtClean="0"/>
              <a:t>GIF     </a:t>
            </a:r>
          </a:p>
          <a:p>
            <a:r>
              <a:rPr lang="de-DE" smtClean="0"/>
              <a:t>Verlustbehaftet (lossy) vs. verlustfrei (non lossy)    »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Das TIF-Format (TIFF)</a:t>
            </a:r>
          </a:p>
        </p:txBody>
      </p:sp>
      <p:sp>
        <p:nvSpPr>
          <p:cNvPr id="2457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4213" y="1773238"/>
            <a:ext cx="6048375" cy="1584325"/>
          </a:xfrm>
        </p:spPr>
        <p:txBody>
          <a:bodyPr/>
          <a:lstStyle/>
          <a:p>
            <a:r>
              <a:rPr lang="de-DE" smtClean="0"/>
              <a:t>TIFF: Tagged-Image File Format </a:t>
            </a:r>
          </a:p>
          <a:p>
            <a:r>
              <a:rPr lang="de-DE" smtClean="0"/>
              <a:t>Nicht verlustbehaftet  </a:t>
            </a:r>
          </a:p>
          <a:p>
            <a:r>
              <a:rPr lang="de-DE" smtClean="0"/>
              <a:t>Wird von fast allen Programmen unterstützt</a:t>
            </a:r>
          </a:p>
          <a:p>
            <a:r>
              <a:rPr lang="de-DE" smtClean="0"/>
              <a:t>Geeignet für Druckereien		    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Das PNG-Format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844675"/>
            <a:ext cx="5688013" cy="1728788"/>
          </a:xfrm>
        </p:spPr>
        <p:txBody>
          <a:bodyPr/>
          <a:lstStyle/>
          <a:p>
            <a:r>
              <a:rPr lang="de-DE" smtClean="0"/>
              <a:t>PNG: (Portable Network Graphics)</a:t>
            </a:r>
          </a:p>
          <a:p>
            <a:r>
              <a:rPr lang="de-DE" smtClean="0"/>
              <a:t>soll einmal JPG ersetzen</a:t>
            </a:r>
          </a:p>
          <a:p>
            <a:r>
              <a:rPr lang="de-DE" smtClean="0"/>
              <a:t>Komprimierfähig, aber ist nicht verlustbehaftet</a:t>
            </a:r>
          </a:p>
          <a:p>
            <a:r>
              <a:rPr lang="de-DE" smtClean="0"/>
              <a:t>wenig verbreitet      »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Das GIF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844675"/>
            <a:ext cx="5616575" cy="1728788"/>
          </a:xfrm>
        </p:spPr>
        <p:txBody>
          <a:bodyPr/>
          <a:lstStyle/>
          <a:p>
            <a:r>
              <a:rPr lang="de-DE" smtClean="0"/>
              <a:t>GIF: Graphics Interchange Format </a:t>
            </a:r>
          </a:p>
          <a:p>
            <a:r>
              <a:rPr lang="de-DE" smtClean="0"/>
              <a:t>Geeignet für Pixelgrafiken im WEB</a:t>
            </a:r>
          </a:p>
          <a:p>
            <a:r>
              <a:rPr lang="de-DE" smtClean="0"/>
              <a:t>LZW komprimiertes Format </a:t>
            </a:r>
          </a:p>
          <a:p>
            <a:r>
              <a:rPr lang="de-DE" smtClean="0"/>
              <a:t>Basiert auf </a:t>
            </a:r>
            <a:r>
              <a:rPr lang="de-DE" b="1" i="1" smtClean="0"/>
              <a:t>indizierte Farben</a:t>
            </a:r>
            <a:r>
              <a:rPr lang="de-DE" smtClean="0"/>
              <a:t>  »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title"/>
          </p:nvPr>
        </p:nvSpPr>
        <p:spPr>
          <a:xfrm>
            <a:off x="1691680" y="1412776"/>
            <a:ext cx="5948958" cy="1334542"/>
          </a:xfrm>
        </p:spPr>
        <p:txBody>
          <a:bodyPr/>
          <a:lstStyle/>
          <a:p>
            <a:pPr algn="r"/>
            <a:r>
              <a:rPr lang="de-DE" dirty="0" smtClean="0">
                <a:latin typeface="Arial Rounded MT Bold" pitchFamily="34" charset="0"/>
              </a:rPr>
              <a:t>Speichern</a:t>
            </a:r>
            <a:br>
              <a:rPr lang="de-DE" dirty="0" smtClean="0">
                <a:latin typeface="Arial Rounded MT Bold" pitchFamily="34" charset="0"/>
              </a:rPr>
            </a:br>
            <a:r>
              <a:rPr lang="de-DE" sz="2000" dirty="0" smtClean="0"/>
              <a:t>(Grafik-Formate)</a:t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i="1" dirty="0" smtClean="0"/>
              <a:t> Dateien speichern - schließen</a:t>
            </a:r>
            <a:endParaRPr lang="de-DE" sz="2000" dirty="0" smtClean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 noChangeArrowheads="1"/>
          </p:cNvSpPr>
          <p:nvPr>
            <p:ph type="title"/>
          </p:nvPr>
        </p:nvSpPr>
        <p:spPr>
          <a:xfrm>
            <a:off x="684213" y="765175"/>
            <a:ext cx="7315200" cy="782638"/>
          </a:xfrm>
        </p:spPr>
        <p:txBody>
          <a:bodyPr/>
          <a:lstStyle/>
          <a:p>
            <a:r>
              <a:rPr lang="de-DE" smtClean="0"/>
              <a:t>Referent </a:t>
            </a:r>
          </a:p>
        </p:txBody>
      </p:sp>
      <p:sp>
        <p:nvSpPr>
          <p:cNvPr id="4099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400" smtClean="0"/>
              <a:t>Wolfgang Kirsch M.A. </a:t>
            </a:r>
          </a:p>
          <a:p>
            <a:r>
              <a:rPr lang="de-DE" sz="1400" smtClean="0"/>
              <a:t>Tel. 0170 66 29 027</a:t>
            </a:r>
          </a:p>
          <a:p>
            <a:r>
              <a:rPr lang="de-DE" sz="1400" smtClean="0"/>
              <a:t>E-Mail: kirsch@uni-koeln.de</a:t>
            </a:r>
            <a:r>
              <a:rPr lang="de-DE" sz="1000" smtClean="0"/>
              <a:t>	 »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1"/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Erweiterung *.PSD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55650" y="1844675"/>
            <a:ext cx="6911975" cy="3168650"/>
          </a:xfrm>
        </p:spPr>
        <p:txBody>
          <a:bodyPr/>
          <a:lstStyle/>
          <a:p>
            <a:r>
              <a:rPr lang="de-DE" smtClean="0"/>
              <a:t>Photoshop Dateiformat</a:t>
            </a:r>
          </a:p>
          <a:p>
            <a:pPr lvl="1"/>
            <a:r>
              <a:rPr lang="de-DE" smtClean="0"/>
              <a:t>Erweiterung *.PSD</a:t>
            </a:r>
          </a:p>
          <a:p>
            <a:r>
              <a:rPr lang="de-DE" smtClean="0"/>
              <a:t>einziges Format, das alle Photoshop-Funktionen unterstützt </a:t>
            </a:r>
          </a:p>
          <a:p>
            <a:r>
              <a:rPr lang="de-DE" smtClean="0"/>
              <a:t>Kann von allen Versionen aufgerufen werden</a:t>
            </a:r>
          </a:p>
          <a:p>
            <a:pPr lvl="1"/>
            <a:r>
              <a:rPr lang="de-DE" smtClean="0"/>
              <a:t>Nicht unterstützte Funktionen gehen verloren,</a:t>
            </a:r>
            <a:br>
              <a:rPr lang="de-DE" smtClean="0"/>
            </a:br>
            <a:r>
              <a:rPr lang="de-DE" smtClean="0"/>
              <a:t>wenn abwärts kompatibel Versionen benutzt werden           </a:t>
            </a:r>
          </a:p>
          <a:p>
            <a:r>
              <a:rPr lang="de-DE" smtClean="0"/>
              <a:t>Ergebnisse aller Funktionen werden mitgespeichert</a:t>
            </a:r>
          </a:p>
          <a:p>
            <a:pPr lvl="1"/>
            <a:r>
              <a:rPr lang="de-DE" smtClean="0"/>
              <a:t>Effekte und Filter-Anwendungen</a:t>
            </a:r>
          </a:p>
          <a:p>
            <a:pPr lvl="1"/>
            <a:r>
              <a:rPr lang="de-DE" smtClean="0"/>
              <a:t>Ebenen, Kanäle u.v.m.      »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Speichern als JPG   </a:t>
            </a:r>
            <a:r>
              <a:rPr lang="de-DE" sz="1600" i="1" smtClean="0"/>
              <a:t>(siehe Handout)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JPEG: Joint Photographic Experts Group</a:t>
            </a:r>
          </a:p>
          <a:p>
            <a:r>
              <a:rPr lang="de-DE" smtClean="0"/>
              <a:t>Dateierweiterung *.JPG oder *.JPEG (JPE)</a:t>
            </a:r>
          </a:p>
          <a:p>
            <a:r>
              <a:rPr lang="de-DE" smtClean="0"/>
              <a:t>Einstellungen bei Speichern:</a:t>
            </a:r>
          </a:p>
          <a:p>
            <a:r>
              <a:rPr lang="de-DE" smtClean="0"/>
              <a:t>Komprimierungsrate </a:t>
            </a:r>
          </a:p>
          <a:p>
            <a:pPr lvl="1"/>
            <a:r>
              <a:rPr lang="de-DE" smtClean="0"/>
              <a:t>Stufen: 0 – 12</a:t>
            </a:r>
          </a:p>
          <a:p>
            <a:pPr lvl="2"/>
            <a:r>
              <a:rPr lang="de-DE" smtClean="0"/>
              <a:t>12: große Datei - keine Komprimierung</a:t>
            </a:r>
          </a:p>
          <a:p>
            <a:pPr lvl="2"/>
            <a:r>
              <a:rPr lang="de-DE" smtClean="0"/>
              <a:t>0:  kleine Datei – größte Komprimierung »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549275"/>
            <a:ext cx="7315200" cy="422275"/>
          </a:xfrm>
        </p:spPr>
        <p:txBody>
          <a:bodyPr/>
          <a:lstStyle/>
          <a:p>
            <a:r>
              <a:rPr lang="de-DE" sz="2000" dirty="0" smtClean="0"/>
              <a:t>JPG-Datei speichern       </a:t>
            </a:r>
            <a:r>
              <a:rPr lang="de-DE" sz="1600" i="1" dirty="0" smtClean="0"/>
              <a:t>Handout</a:t>
            </a:r>
          </a:p>
        </p:txBody>
      </p:sp>
      <p:pic>
        <p:nvPicPr>
          <p:cNvPr id="12493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888" y="1014413"/>
            <a:ext cx="8951912" cy="559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Speichern als PDF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844675"/>
            <a:ext cx="6985000" cy="1728788"/>
          </a:xfrm>
        </p:spPr>
        <p:txBody>
          <a:bodyPr/>
          <a:lstStyle/>
          <a:p>
            <a:r>
              <a:rPr lang="de-DE" smtClean="0"/>
              <a:t>Komprimierungsrate einstellen </a:t>
            </a:r>
          </a:p>
          <a:p>
            <a:pPr lvl="1"/>
            <a:r>
              <a:rPr lang="de-DE" smtClean="0"/>
              <a:t>Druckausgabequalität</a:t>
            </a:r>
          </a:p>
          <a:p>
            <a:pPr lvl="2"/>
            <a:r>
              <a:rPr lang="de-DE" smtClean="0"/>
              <a:t>Für Vervielfältigung in einer Druckerei</a:t>
            </a:r>
          </a:p>
          <a:p>
            <a:pPr lvl="1"/>
            <a:r>
              <a:rPr lang="de-DE" smtClean="0"/>
              <a:t>Kleinste Dateigröße                  </a:t>
            </a:r>
          </a:p>
          <a:p>
            <a:pPr lvl="2"/>
            <a:r>
              <a:rPr lang="de-DE" smtClean="0"/>
              <a:t>Für WWW geeignet                          »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title"/>
          </p:nvPr>
        </p:nvSpPr>
        <p:spPr>
          <a:xfrm>
            <a:off x="2987675" y="1557338"/>
            <a:ext cx="4724400" cy="720725"/>
          </a:xfrm>
        </p:spPr>
        <p:txBody>
          <a:bodyPr/>
          <a:lstStyle/>
          <a:p>
            <a:pPr algn="r"/>
            <a:r>
              <a:rPr lang="de-DE" smtClean="0">
                <a:latin typeface="Arial Rounded MT Bold" pitchFamily="34" charset="0"/>
              </a:rPr>
              <a:t>Fotodatei </a:t>
            </a:r>
            <a:br>
              <a:rPr lang="de-DE" smtClean="0">
                <a:latin typeface="Arial Rounded MT Bold" pitchFamily="34" charset="0"/>
              </a:rPr>
            </a:br>
            <a:r>
              <a:rPr lang="de-DE" smtClean="0">
                <a:latin typeface="Arial Rounded MT Bold" pitchFamily="34" charset="0"/>
              </a:rPr>
              <a:t>für WEB speichern</a:t>
            </a:r>
            <a:endParaRPr lang="de-DE" sz="2000" smtClean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09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908050"/>
            <a:ext cx="8988425" cy="5618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592138" y="206375"/>
            <a:ext cx="786829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b="1" i="0" dirty="0">
                <a:latin typeface="Arial" charset="0"/>
              </a:rPr>
              <a:t>Für Web speichern    </a:t>
            </a:r>
            <a:r>
              <a:rPr lang="de-DE" sz="1800" dirty="0" smtClean="0">
                <a:latin typeface="Arial" charset="0"/>
              </a:rPr>
              <a:t>Bilder weboptimiert speichern</a:t>
            </a:r>
            <a:endParaRPr lang="de-DE" sz="1800" dirty="0">
              <a:latin typeface="Arial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title"/>
          </p:nvPr>
        </p:nvSpPr>
        <p:spPr>
          <a:xfrm>
            <a:off x="3492500" y="1412875"/>
            <a:ext cx="4724400" cy="533400"/>
          </a:xfrm>
        </p:spPr>
        <p:txBody>
          <a:bodyPr/>
          <a:lstStyle/>
          <a:p>
            <a:pPr algn="r"/>
            <a:r>
              <a:rPr lang="de-DE" smtClean="0">
                <a:latin typeface="Arial Rounded MT Bold" pitchFamily="34" charset="0"/>
              </a:rPr>
              <a:t>Erste Arbeitsschritte</a:t>
            </a:r>
            <a:endParaRPr lang="de-DE" sz="2000" smtClean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1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 </a:t>
            </a:r>
            <a:br>
              <a:rPr lang="de-DE" smtClean="0"/>
            </a:br>
            <a:r>
              <a:rPr lang="de-DE" smtClean="0"/>
              <a:t>Arbeitsfläche  </a:t>
            </a:r>
            <a:r>
              <a:rPr lang="de-DE" sz="1800" i="1" smtClean="0"/>
              <a:t/>
            </a:r>
            <a:br>
              <a:rPr lang="de-DE" sz="1800" i="1" smtClean="0"/>
            </a:br>
            <a:endParaRPr lang="de-DE" sz="1800" i="1" smtClean="0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844675"/>
            <a:ext cx="7345363" cy="2089150"/>
          </a:xfrm>
        </p:spPr>
        <p:txBody>
          <a:bodyPr/>
          <a:lstStyle/>
          <a:p>
            <a:r>
              <a:rPr lang="de-DE" smtClean="0"/>
              <a:t>Man kann nur in der Arbeitsfläche arbeiten</a:t>
            </a:r>
          </a:p>
          <a:p>
            <a:r>
              <a:rPr lang="de-DE" smtClean="0"/>
              <a:t>Arbeitsfläche kann vergrößert/verkleinert werden </a:t>
            </a:r>
          </a:p>
          <a:p>
            <a:r>
              <a:rPr lang="de-DE" smtClean="0"/>
              <a:t>Menü BILD  </a:t>
            </a:r>
            <a:r>
              <a:rPr lang="de-DE" sz="1400" i="1" smtClean="0"/>
              <a:t>(Handout)</a:t>
            </a:r>
          </a:p>
          <a:p>
            <a:pPr lvl="1"/>
            <a:r>
              <a:rPr lang="de-DE" smtClean="0"/>
              <a:t>ARBEITSFLÄCHE                </a:t>
            </a:r>
          </a:p>
          <a:p>
            <a:pPr lvl="1"/>
            <a:r>
              <a:rPr lang="de-DE" smtClean="0"/>
              <a:t>BILDDREHUNG     »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9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8" grpId="0" autoUpdateAnimBg="0"/>
      <p:bldP spid="193539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76672"/>
            <a:ext cx="7992244" cy="711101"/>
          </a:xfrm>
        </p:spPr>
        <p:txBody>
          <a:bodyPr/>
          <a:lstStyle/>
          <a:p>
            <a:r>
              <a:rPr lang="de-DE" dirty="0" smtClean="0"/>
              <a:t>Größe der Arbeitsfläche   </a:t>
            </a:r>
            <a:r>
              <a:rPr lang="de-DE" sz="1800" i="1" dirty="0" smtClean="0"/>
              <a:t>Größe der Arbeitsfläche ändern</a:t>
            </a:r>
          </a:p>
        </p:txBody>
      </p:sp>
      <p:graphicFrame>
        <p:nvGraphicFramePr>
          <p:cNvPr id="195589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2339975" y="2060575"/>
          <a:ext cx="4459288" cy="335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97" name="Image" r:id="rId4" imgW="6057143" imgH="4558730" progId="Photoshop.Image.11">
                  <p:embed/>
                </p:oleObj>
              </mc:Choice>
              <mc:Fallback>
                <p:oleObj name="Image" r:id="rId4" imgW="6057143" imgH="4558730" progId="Photoshop.Image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2060575"/>
                        <a:ext cx="4459288" cy="335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315200" cy="495300"/>
          </a:xfrm>
        </p:spPr>
        <p:txBody>
          <a:bodyPr/>
          <a:lstStyle/>
          <a:p>
            <a:r>
              <a:rPr lang="de-DE" smtClean="0"/>
              <a:t> Arbeitfläche vergrößern</a:t>
            </a:r>
          </a:p>
        </p:txBody>
      </p:sp>
      <p:pic>
        <p:nvPicPr>
          <p:cNvPr id="2426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693738"/>
            <a:ext cx="7705725" cy="6164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42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Zeitplan </a:t>
            </a:r>
          </a:p>
        </p:txBody>
      </p:sp>
      <p:sp>
        <p:nvSpPr>
          <p:cNvPr id="8500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755650" y="1844675"/>
            <a:ext cx="4462463" cy="1389063"/>
          </a:xfrm>
        </p:spPr>
        <p:txBody>
          <a:bodyPr/>
          <a:lstStyle/>
          <a:p>
            <a:r>
              <a:rPr lang="de-DE" dirty="0" smtClean="0"/>
              <a:t> 3 Doppelstunden </a:t>
            </a:r>
          </a:p>
          <a:p>
            <a:r>
              <a:rPr lang="de-DE" dirty="0" smtClean="0"/>
              <a:t> Mo + Di + Mi</a:t>
            </a:r>
          </a:p>
          <a:p>
            <a:r>
              <a:rPr lang="de-DE" dirty="0" smtClean="0"/>
              <a:t>jeweils von 13.30-16.00 Uhr      »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0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0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50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50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1" grpId="0" uiExpand="1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 </a:t>
            </a:r>
            <a:r>
              <a:rPr lang="de-DE" dirty="0" err="1" smtClean="0"/>
              <a:t>Arbeitfläche</a:t>
            </a:r>
            <a:r>
              <a:rPr lang="de-DE" dirty="0" smtClean="0"/>
              <a:t> drehen   Bild drehen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844675"/>
            <a:ext cx="6264275" cy="2089150"/>
          </a:xfrm>
        </p:spPr>
        <p:txBody>
          <a:bodyPr/>
          <a:lstStyle/>
          <a:p>
            <a:r>
              <a:rPr lang="de-DE" dirty="0" smtClean="0"/>
              <a:t>Vergrößern / verkleinern </a:t>
            </a:r>
          </a:p>
          <a:p>
            <a:r>
              <a:rPr lang="de-DE" dirty="0" smtClean="0"/>
              <a:t>Drehen  der Arbeitsfläche </a:t>
            </a:r>
          </a:p>
          <a:p>
            <a:pPr lvl="1"/>
            <a:r>
              <a:rPr lang="de-DE" dirty="0" smtClean="0"/>
              <a:t>180° </a:t>
            </a:r>
          </a:p>
          <a:p>
            <a:pPr lvl="1"/>
            <a:r>
              <a:rPr lang="de-DE" dirty="0" smtClean="0"/>
              <a:t>90° im UZS oder  gegen UZS </a:t>
            </a:r>
          </a:p>
          <a:p>
            <a:pPr lvl="2"/>
            <a:r>
              <a:rPr lang="de-DE" dirty="0" smtClean="0"/>
              <a:t>(UZS= im/gegen Uhrzeigersinn)</a:t>
            </a:r>
          </a:p>
          <a:p>
            <a:pPr lvl="1"/>
            <a:r>
              <a:rPr lang="de-DE" dirty="0" smtClean="0"/>
              <a:t>per Eingabe         »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9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7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4" grpId="0" autoUpdateAnimBg="0"/>
      <p:bldP spid="197635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 Arbeitsfläche drehen</a:t>
            </a:r>
            <a:br>
              <a:rPr lang="de-DE" smtClean="0"/>
            </a:br>
            <a:endParaRPr lang="de-DE" smtClean="0"/>
          </a:p>
        </p:txBody>
      </p:sp>
      <p:graphicFrame>
        <p:nvGraphicFramePr>
          <p:cNvPr id="19968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124075" y="1916113"/>
          <a:ext cx="488791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91" name="Image" r:id="rId4" imgW="10514286" imgH="8850794" progId="Photoshop.Image.11">
                  <p:embed/>
                </p:oleObj>
              </mc:Choice>
              <mc:Fallback>
                <p:oleObj name="Image" r:id="rId4" imgW="10514286" imgH="8850794" progId="Photoshop.Image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1916113"/>
                        <a:ext cx="4887913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9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Wichtige Arbeitsschritte </a:t>
            </a:r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27088" y="2060575"/>
            <a:ext cx="5616575" cy="2016125"/>
          </a:xfrm>
        </p:spPr>
        <p:txBody>
          <a:bodyPr/>
          <a:lstStyle/>
          <a:p>
            <a:r>
              <a:rPr lang="de-DE" smtClean="0"/>
              <a:t> Auflösung einstellen</a:t>
            </a:r>
          </a:p>
          <a:p>
            <a:pPr lvl="1"/>
            <a:r>
              <a:rPr lang="de-DE" smtClean="0"/>
              <a:t>Für Bildschirm oder Druck </a:t>
            </a:r>
          </a:p>
          <a:p>
            <a:pPr lvl="1"/>
            <a:r>
              <a:rPr lang="de-DE" smtClean="0"/>
              <a:t>Dateigröße  </a:t>
            </a:r>
          </a:p>
          <a:p>
            <a:r>
              <a:rPr lang="de-DE" smtClean="0"/>
              <a:t> Farbig oder schwarz-weiß?                     »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1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1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1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1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1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1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1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1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1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1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1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1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1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1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1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1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6" grpId="0" autoUpdateAnimBg="0"/>
      <p:bldP spid="151557" grpId="0" uiExpand="1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2" y="404813"/>
            <a:ext cx="7848227" cy="1143000"/>
          </a:xfrm>
        </p:spPr>
        <p:txBody>
          <a:bodyPr/>
          <a:lstStyle/>
          <a:p>
            <a:r>
              <a:rPr lang="de-DE" dirty="0" smtClean="0"/>
              <a:t>Auflösung/Dateigröße  </a:t>
            </a:r>
            <a:r>
              <a:rPr lang="de-DE" sz="1800" dirty="0" smtClean="0"/>
              <a:t>Bildgröße und Auflösung ändern</a:t>
            </a:r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55650" y="1844675"/>
            <a:ext cx="7620000" cy="3384550"/>
          </a:xfrm>
        </p:spPr>
        <p:txBody>
          <a:bodyPr/>
          <a:lstStyle/>
          <a:p>
            <a:r>
              <a:rPr lang="de-DE" dirty="0" smtClean="0"/>
              <a:t>BILD / BILDGRÖSSE  </a:t>
            </a:r>
          </a:p>
          <a:p>
            <a:pPr lvl="1"/>
            <a:r>
              <a:rPr lang="de-DE" dirty="0" smtClean="0"/>
              <a:t>Auflösung </a:t>
            </a:r>
          </a:p>
          <a:p>
            <a:pPr lvl="2"/>
            <a:r>
              <a:rPr lang="de-DE" dirty="0" smtClean="0"/>
              <a:t>Bildschirm immer 72 dpi !</a:t>
            </a:r>
          </a:p>
          <a:p>
            <a:pPr lvl="2"/>
            <a:r>
              <a:rPr lang="de-DE" dirty="0" smtClean="0"/>
              <a:t>Für Druck aber 300 dpi </a:t>
            </a:r>
          </a:p>
          <a:p>
            <a:pPr lvl="1"/>
            <a:r>
              <a:rPr lang="de-DE" dirty="0" smtClean="0"/>
              <a:t>Maße in Zentimetern </a:t>
            </a:r>
          </a:p>
          <a:p>
            <a:pPr lvl="1"/>
            <a:r>
              <a:rPr lang="de-DE" dirty="0" smtClean="0"/>
              <a:t>Proportionen bei Skalieren erhalten   </a:t>
            </a:r>
          </a:p>
          <a:p>
            <a:r>
              <a:rPr lang="de-DE" dirty="0" smtClean="0"/>
              <a:t>Menü BILD </a:t>
            </a:r>
          </a:p>
          <a:p>
            <a:pPr lvl="1"/>
            <a:r>
              <a:rPr lang="de-DE" dirty="0" smtClean="0"/>
              <a:t>Untermenü BILDGRÖSSE        »</a:t>
            </a:r>
            <a:br>
              <a:rPr lang="de-DE" dirty="0" smtClean="0"/>
            </a:br>
            <a:endParaRPr lang="de-DE" dirty="0" smtClean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116013" y="333375"/>
            <a:ext cx="40322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0" dirty="0" smtClean="0"/>
              <a:t>Bildgröße</a:t>
            </a:r>
            <a:endParaRPr lang="de-DE" sz="1600" dirty="0"/>
          </a:p>
        </p:txBody>
      </p:sp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827088" y="1046163"/>
          <a:ext cx="6894512" cy="581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Image" r:id="rId4" imgW="10438095" imgH="8800000" progId="Photoshop.Image.11">
                  <p:embed/>
                </p:oleObj>
              </mc:Choice>
              <mc:Fallback>
                <p:oleObj name="Image" r:id="rId4" imgW="10438095" imgH="8800000" progId="Photoshop.Image.11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046163"/>
                        <a:ext cx="6894512" cy="581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title"/>
          </p:nvPr>
        </p:nvSpPr>
        <p:spPr>
          <a:xfrm>
            <a:off x="3492500" y="1412875"/>
            <a:ext cx="4724400" cy="533400"/>
          </a:xfrm>
        </p:spPr>
        <p:txBody>
          <a:bodyPr/>
          <a:lstStyle/>
          <a:p>
            <a:pPr algn="r"/>
            <a:r>
              <a:rPr lang="de-DE" smtClean="0"/>
              <a:t>Bild duplizieren 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25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3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Bild duplizieren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844675"/>
            <a:ext cx="5616575" cy="1512888"/>
          </a:xfrm>
        </p:spPr>
        <p:txBody>
          <a:bodyPr/>
          <a:lstStyle/>
          <a:p>
            <a:r>
              <a:rPr lang="de-DE" smtClean="0"/>
              <a:t>Nie mit den Originalen arbeiten!</a:t>
            </a:r>
          </a:p>
          <a:p>
            <a:r>
              <a:rPr lang="de-DE" smtClean="0"/>
              <a:t>Kopie erstellen    </a:t>
            </a:r>
          </a:p>
          <a:p>
            <a:pPr lvl="1"/>
            <a:r>
              <a:rPr lang="de-DE" smtClean="0"/>
              <a:t>Menü BILD / BILD DUPLIZIEREN    »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letzte Version</a:t>
            </a:r>
          </a:p>
        </p:txBody>
      </p:sp>
      <p:sp>
        <p:nvSpPr>
          <p:cNvPr id="4608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55650" y="1844675"/>
            <a:ext cx="5832475" cy="1152525"/>
          </a:xfrm>
        </p:spPr>
        <p:txBody>
          <a:bodyPr/>
          <a:lstStyle/>
          <a:p>
            <a:r>
              <a:rPr lang="de-DE" smtClean="0"/>
              <a:t>Zurück zu  letzten (gespeicherten) Version</a:t>
            </a:r>
          </a:p>
          <a:p>
            <a:pPr lvl="1"/>
            <a:r>
              <a:rPr lang="de-DE" smtClean="0"/>
              <a:t>Menü DATEI /  ...          »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title"/>
          </p:nvPr>
        </p:nvSpPr>
        <p:spPr>
          <a:xfrm>
            <a:off x="3132138" y="1700213"/>
            <a:ext cx="4724400" cy="533400"/>
          </a:xfrm>
        </p:spPr>
        <p:txBody>
          <a:bodyPr/>
          <a:lstStyle/>
          <a:p>
            <a:pPr algn="r"/>
            <a:r>
              <a:rPr lang="de-DE" smtClean="0"/>
              <a:t>(Farb)Modus 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27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 </a:t>
            </a:r>
            <a:br>
              <a:rPr lang="de-DE" dirty="0" smtClean="0"/>
            </a:br>
            <a:r>
              <a:rPr lang="de-DE" dirty="0" smtClean="0"/>
              <a:t>Modus  </a:t>
            </a:r>
            <a:r>
              <a:rPr lang="de-DE" sz="1600" i="1" dirty="0" smtClean="0"/>
              <a:t> Farbmodus </a:t>
            </a:r>
          </a:p>
        </p:txBody>
      </p:sp>
      <p:sp>
        <p:nvSpPr>
          <p:cNvPr id="4915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Modus einstellen: </a:t>
            </a:r>
          </a:p>
          <a:p>
            <a:pPr lvl="1"/>
            <a:r>
              <a:rPr lang="de-DE" smtClean="0"/>
              <a:t>Menü BILD &gt; MODUS</a:t>
            </a:r>
          </a:p>
          <a:p>
            <a:r>
              <a:rPr lang="de-DE" smtClean="0"/>
              <a:t>Modus</a:t>
            </a:r>
          </a:p>
          <a:p>
            <a:pPr lvl="1"/>
            <a:r>
              <a:rPr lang="de-DE" smtClean="0"/>
              <a:t>Bitmap (nur schwarz und weiß)</a:t>
            </a:r>
          </a:p>
          <a:p>
            <a:pPr lvl="1"/>
            <a:r>
              <a:rPr lang="de-DE" smtClean="0"/>
              <a:t>Graustufen</a:t>
            </a:r>
          </a:p>
          <a:p>
            <a:pPr lvl="1"/>
            <a:r>
              <a:rPr lang="de-DE" smtClean="0"/>
              <a:t>Farbe</a:t>
            </a:r>
          </a:p>
          <a:p>
            <a:r>
              <a:rPr lang="de-DE" smtClean="0"/>
              <a:t>Farbmodelle </a:t>
            </a:r>
          </a:p>
          <a:p>
            <a:pPr lvl="1"/>
            <a:r>
              <a:rPr lang="de-DE" smtClean="0"/>
              <a:t>RGB</a:t>
            </a:r>
          </a:p>
          <a:p>
            <a:pPr lvl="1"/>
            <a:r>
              <a:rPr lang="de-DE" smtClean="0"/>
              <a:t>CMYK  </a:t>
            </a:r>
          </a:p>
          <a:p>
            <a:pPr lvl="1"/>
            <a:r>
              <a:rPr lang="de-DE" smtClean="0"/>
              <a:t>Indiziert (für GIF)             »</a:t>
            </a:r>
            <a:br>
              <a:rPr lang="de-DE" smtClean="0"/>
            </a:br>
            <a:endParaRPr lang="de-DE" smtClean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1026"/>
          <p:cNvSpPr>
            <a:spLocks noChangeArrowheads="1"/>
          </p:cNvSpPr>
          <p:nvPr/>
        </p:nvSpPr>
        <p:spPr bwMode="auto">
          <a:xfrm>
            <a:off x="571500" y="114300"/>
            <a:ext cx="7734300" cy="1104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6147" name="Rectangle 1027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5654" name="Rectangle 10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Kursunterlagen im Internet</a:t>
            </a:r>
          </a:p>
        </p:txBody>
      </p:sp>
      <p:sp>
        <p:nvSpPr>
          <p:cNvPr id="155655" name="Rectangle 1031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305800" cy="4114800"/>
          </a:xfrm>
        </p:spPr>
        <p:txBody>
          <a:bodyPr/>
          <a:lstStyle/>
          <a:p>
            <a:r>
              <a:rPr lang="de-DE" dirty="0"/>
              <a:t>http://</a:t>
            </a:r>
            <a:r>
              <a:rPr lang="de-DE" dirty="0" smtClean="0"/>
              <a:t>www.slavistik.phil-fak.uni-koeln.de/kirsch1.html</a:t>
            </a:r>
            <a:endParaRPr lang="de-DE" dirty="0" smtClean="0"/>
          </a:p>
          <a:p>
            <a:pPr lvl="1"/>
            <a:r>
              <a:rPr lang="de-DE" dirty="0" smtClean="0"/>
              <a:t>Hier finden Sie auch die Übungsfotos </a:t>
            </a:r>
          </a:p>
          <a:p>
            <a:pPr marL="457200" lvl="1" indent="0">
              <a:buNone/>
            </a:pPr>
            <a:r>
              <a:rPr lang="de-DE" dirty="0" smtClean="0"/>
              <a:t>			</a:t>
            </a:r>
            <a:r>
              <a:rPr lang="en-US" dirty="0" smtClean="0"/>
              <a:t>»</a:t>
            </a:r>
            <a:endParaRPr lang="de-DE" dirty="0" smtClean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5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55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55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4" grpId="0" autoUpdateAnimBg="0"/>
      <p:bldP spid="155655" grpId="0" uiExpand="1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 </a:t>
            </a:r>
            <a:br>
              <a:rPr lang="de-DE" smtClean="0"/>
            </a:br>
            <a:r>
              <a:rPr lang="de-DE" smtClean="0"/>
              <a:t>Modus umwandeln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844675"/>
            <a:ext cx="6192838" cy="1871663"/>
          </a:xfrm>
        </p:spPr>
        <p:txBody>
          <a:bodyPr/>
          <a:lstStyle/>
          <a:p>
            <a:r>
              <a:rPr lang="de-DE" smtClean="0"/>
              <a:t>Farbe in Graustufen</a:t>
            </a:r>
          </a:p>
          <a:p>
            <a:r>
              <a:rPr lang="de-DE" smtClean="0"/>
              <a:t>Graustufen in Bitmap</a:t>
            </a:r>
          </a:p>
          <a:p>
            <a:r>
              <a:rPr lang="de-DE" smtClean="0"/>
              <a:t>Graustufen in Farbe</a:t>
            </a:r>
          </a:p>
          <a:p>
            <a:r>
              <a:rPr lang="de-DE" smtClean="0"/>
              <a:t>Farbe in indiziert   		»</a:t>
            </a:r>
            <a:br>
              <a:rPr lang="de-DE" smtClean="0"/>
            </a:br>
            <a:endParaRPr lang="de-DE" smtClean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132138" y="1700213"/>
            <a:ext cx="4724400" cy="533400"/>
          </a:xfrm>
        </p:spPr>
        <p:txBody>
          <a:bodyPr/>
          <a:lstStyle/>
          <a:p>
            <a:pPr algn="r"/>
            <a:r>
              <a:rPr lang="de-DE" smtClean="0"/>
              <a:t>Die Werkzeugleiste 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27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315200" cy="503237"/>
          </a:xfrm>
        </p:spPr>
        <p:txBody>
          <a:bodyPr/>
          <a:lstStyle/>
          <a:p>
            <a:r>
              <a:rPr lang="de-DE" dirty="0" smtClean="0"/>
              <a:t>Auswahl-Werkzeug     </a:t>
            </a:r>
            <a:r>
              <a:rPr lang="de-DE" sz="1800" i="1" dirty="0" smtClean="0"/>
              <a:t>Anhang Werkzeuge</a:t>
            </a:r>
          </a:p>
        </p:txBody>
      </p:sp>
      <p:graphicFrame>
        <p:nvGraphicFramePr>
          <p:cNvPr id="20480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635375" y="1125538"/>
          <a:ext cx="1044575" cy="504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1" name="Image" r:id="rId4" imgW="964739" imgH="4660317" progId="Photoshop.Image.11">
                  <p:embed/>
                </p:oleObj>
              </mc:Choice>
              <mc:Fallback>
                <p:oleObj name="Image" r:id="rId4" imgW="964739" imgH="4660317" progId="Photoshop.Image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1125538"/>
                        <a:ext cx="1044575" cy="5040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04" name="Text Box 4"/>
          <p:cNvSpPr txBox="1">
            <a:spLocks noChangeArrowheads="1"/>
          </p:cNvSpPr>
          <p:nvPr/>
        </p:nvSpPr>
        <p:spPr bwMode="auto">
          <a:xfrm>
            <a:off x="4500563" y="1557338"/>
            <a:ext cx="1728787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800">
                <a:solidFill>
                  <a:schemeClr val="bg2"/>
                </a:solidFill>
                <a:latin typeface="Arial" charset="0"/>
              </a:rPr>
              <a:t>Verschieben</a:t>
            </a:r>
          </a:p>
        </p:txBody>
      </p:sp>
      <p:sp>
        <p:nvSpPr>
          <p:cNvPr id="204805" name="Rectangle 5"/>
          <p:cNvSpPr>
            <a:spLocks noChangeArrowheads="1"/>
          </p:cNvSpPr>
          <p:nvPr/>
        </p:nvSpPr>
        <p:spPr bwMode="auto">
          <a:xfrm>
            <a:off x="4500563" y="1844675"/>
            <a:ext cx="1339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>
                <a:solidFill>
                  <a:schemeClr val="bg2"/>
                </a:solidFill>
              </a:rPr>
              <a:t>Zauberstab</a:t>
            </a:r>
          </a:p>
        </p:txBody>
      </p:sp>
      <p:sp>
        <p:nvSpPr>
          <p:cNvPr id="204806" name="Rectangle 6"/>
          <p:cNvSpPr>
            <a:spLocks noChangeArrowheads="1"/>
          </p:cNvSpPr>
          <p:nvPr/>
        </p:nvSpPr>
        <p:spPr bwMode="auto">
          <a:xfrm>
            <a:off x="4572000" y="2205038"/>
            <a:ext cx="8953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>
                <a:solidFill>
                  <a:schemeClr val="bg2"/>
                </a:solidFill>
              </a:rPr>
              <a:t>Pipette</a:t>
            </a:r>
          </a:p>
        </p:txBody>
      </p:sp>
      <p:sp>
        <p:nvSpPr>
          <p:cNvPr id="204807" name="Rectangle 7"/>
          <p:cNvSpPr>
            <a:spLocks noChangeArrowheads="1"/>
          </p:cNvSpPr>
          <p:nvPr/>
        </p:nvSpPr>
        <p:spPr bwMode="auto">
          <a:xfrm>
            <a:off x="4500563" y="2565400"/>
            <a:ext cx="17589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>
                <a:solidFill>
                  <a:schemeClr val="bg2"/>
                </a:solidFill>
              </a:rPr>
              <a:t>Buntstift /Pinsel</a:t>
            </a:r>
          </a:p>
        </p:txBody>
      </p:sp>
      <p:sp>
        <p:nvSpPr>
          <p:cNvPr id="204808" name="Rectangle 8"/>
          <p:cNvSpPr>
            <a:spLocks noChangeArrowheads="1"/>
          </p:cNvSpPr>
          <p:nvPr/>
        </p:nvSpPr>
        <p:spPr bwMode="auto">
          <a:xfrm>
            <a:off x="4500563" y="2924175"/>
            <a:ext cx="16700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>
                <a:solidFill>
                  <a:schemeClr val="bg2"/>
                </a:solidFill>
              </a:rPr>
              <a:t>Protokollpinsel</a:t>
            </a:r>
          </a:p>
        </p:txBody>
      </p:sp>
      <p:sp>
        <p:nvSpPr>
          <p:cNvPr id="204809" name="Rectangle 9"/>
          <p:cNvSpPr>
            <a:spLocks noChangeArrowheads="1"/>
          </p:cNvSpPr>
          <p:nvPr/>
        </p:nvSpPr>
        <p:spPr bwMode="auto">
          <a:xfrm>
            <a:off x="4500563" y="3213100"/>
            <a:ext cx="9080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>
                <a:solidFill>
                  <a:schemeClr val="bg2"/>
                </a:solidFill>
              </a:rPr>
              <a:t>Verlauf</a:t>
            </a:r>
          </a:p>
        </p:txBody>
      </p:sp>
      <p:sp>
        <p:nvSpPr>
          <p:cNvPr id="204810" name="Rectangle 10"/>
          <p:cNvSpPr>
            <a:spLocks noChangeArrowheads="1"/>
          </p:cNvSpPr>
          <p:nvPr/>
        </p:nvSpPr>
        <p:spPr bwMode="auto">
          <a:xfrm>
            <a:off x="4500563" y="3573463"/>
            <a:ext cx="1135062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>
                <a:solidFill>
                  <a:schemeClr val="bg2"/>
                </a:solidFill>
              </a:rPr>
              <a:t>Abwedler</a:t>
            </a:r>
          </a:p>
        </p:txBody>
      </p:sp>
      <p:sp>
        <p:nvSpPr>
          <p:cNvPr id="204811" name="Rectangle 11"/>
          <p:cNvSpPr>
            <a:spLocks noChangeArrowheads="1"/>
          </p:cNvSpPr>
          <p:nvPr/>
        </p:nvSpPr>
        <p:spPr bwMode="auto">
          <a:xfrm>
            <a:off x="4500563" y="3933825"/>
            <a:ext cx="6286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>
                <a:solidFill>
                  <a:schemeClr val="bg2"/>
                </a:solidFill>
              </a:rPr>
              <a:t>Text</a:t>
            </a:r>
          </a:p>
        </p:txBody>
      </p:sp>
      <p:sp>
        <p:nvSpPr>
          <p:cNvPr id="204812" name="Rectangle 12"/>
          <p:cNvSpPr>
            <a:spLocks noChangeArrowheads="1"/>
          </p:cNvSpPr>
          <p:nvPr/>
        </p:nvSpPr>
        <p:spPr bwMode="auto">
          <a:xfrm>
            <a:off x="4500563" y="4221163"/>
            <a:ext cx="2106612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>
                <a:solidFill>
                  <a:schemeClr val="bg2"/>
                </a:solidFill>
              </a:rPr>
              <a:t>Rechteck zeichnen</a:t>
            </a:r>
          </a:p>
        </p:txBody>
      </p:sp>
      <p:sp>
        <p:nvSpPr>
          <p:cNvPr id="204813" name="Rectangle 13"/>
          <p:cNvSpPr>
            <a:spLocks noChangeArrowheads="1"/>
          </p:cNvSpPr>
          <p:nvPr/>
        </p:nvSpPr>
        <p:spPr bwMode="auto">
          <a:xfrm>
            <a:off x="4356100" y="4919663"/>
            <a:ext cx="14351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bg2"/>
                </a:solidFill>
              </a:rPr>
              <a:t>Farbe wechseln</a:t>
            </a:r>
          </a:p>
        </p:txBody>
      </p:sp>
      <p:sp>
        <p:nvSpPr>
          <p:cNvPr id="204814" name="Rectangle 14"/>
          <p:cNvSpPr>
            <a:spLocks noChangeArrowheads="1"/>
          </p:cNvSpPr>
          <p:nvPr/>
        </p:nvSpPr>
        <p:spPr bwMode="auto">
          <a:xfrm>
            <a:off x="4356100" y="5229225"/>
            <a:ext cx="18986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>
                <a:solidFill>
                  <a:schemeClr val="bg2"/>
                </a:solidFill>
              </a:rPr>
              <a:t>Hintergrundfarbe</a:t>
            </a:r>
          </a:p>
        </p:txBody>
      </p:sp>
      <p:sp>
        <p:nvSpPr>
          <p:cNvPr id="204815" name="Rectangle 15"/>
          <p:cNvSpPr>
            <a:spLocks noChangeArrowheads="1"/>
          </p:cNvSpPr>
          <p:nvPr/>
        </p:nvSpPr>
        <p:spPr bwMode="auto">
          <a:xfrm>
            <a:off x="4427538" y="5661025"/>
            <a:ext cx="21621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>
                <a:solidFill>
                  <a:schemeClr val="bg2"/>
                </a:solidFill>
              </a:rPr>
              <a:t>Maskierungsmodus</a:t>
            </a:r>
          </a:p>
        </p:txBody>
      </p:sp>
      <p:sp>
        <p:nvSpPr>
          <p:cNvPr id="204816" name="Text Box 16"/>
          <p:cNvSpPr txBox="1">
            <a:spLocks noChangeArrowheads="1"/>
          </p:cNvSpPr>
          <p:nvPr/>
        </p:nvSpPr>
        <p:spPr bwMode="auto">
          <a:xfrm>
            <a:off x="2339975" y="1557338"/>
            <a:ext cx="1439863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de-DE" sz="1800">
                <a:solidFill>
                  <a:schemeClr val="bg2"/>
                </a:solidFill>
                <a:latin typeface="Arial" charset="0"/>
              </a:rPr>
              <a:t>Auswahl</a:t>
            </a:r>
          </a:p>
        </p:txBody>
      </p:sp>
      <p:sp>
        <p:nvSpPr>
          <p:cNvPr id="204817" name="Rectangle 17"/>
          <p:cNvSpPr>
            <a:spLocks noChangeArrowheads="1"/>
          </p:cNvSpPr>
          <p:nvPr/>
        </p:nvSpPr>
        <p:spPr bwMode="auto">
          <a:xfrm>
            <a:off x="2916238" y="1844675"/>
            <a:ext cx="7937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de-DE" sz="1800">
                <a:solidFill>
                  <a:schemeClr val="bg2"/>
                </a:solidFill>
              </a:rPr>
              <a:t>Lasso</a:t>
            </a:r>
          </a:p>
        </p:txBody>
      </p:sp>
      <p:sp>
        <p:nvSpPr>
          <p:cNvPr id="204818" name="Rectangle 18"/>
          <p:cNvSpPr>
            <a:spLocks noChangeArrowheads="1"/>
          </p:cNvSpPr>
          <p:nvPr/>
        </p:nvSpPr>
        <p:spPr bwMode="auto">
          <a:xfrm>
            <a:off x="2411413" y="2133600"/>
            <a:ext cx="13652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de-DE" sz="1800">
                <a:solidFill>
                  <a:schemeClr val="bg2"/>
                </a:solidFill>
              </a:rPr>
              <a:t>Freistellung</a:t>
            </a:r>
          </a:p>
        </p:txBody>
      </p:sp>
      <p:sp>
        <p:nvSpPr>
          <p:cNvPr id="204819" name="Rectangle 19"/>
          <p:cNvSpPr>
            <a:spLocks noChangeArrowheads="1"/>
          </p:cNvSpPr>
          <p:nvPr/>
        </p:nvSpPr>
        <p:spPr bwMode="auto">
          <a:xfrm>
            <a:off x="2555875" y="2565400"/>
            <a:ext cx="1200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de-DE" sz="1800">
                <a:solidFill>
                  <a:schemeClr val="bg2"/>
                </a:solidFill>
              </a:rPr>
              <a:t>Reparatur</a:t>
            </a:r>
          </a:p>
        </p:txBody>
      </p:sp>
      <p:sp>
        <p:nvSpPr>
          <p:cNvPr id="204820" name="Rectangle 20"/>
          <p:cNvSpPr>
            <a:spLocks noChangeArrowheads="1"/>
          </p:cNvSpPr>
          <p:nvPr/>
        </p:nvSpPr>
        <p:spPr bwMode="auto">
          <a:xfrm>
            <a:off x="1763713" y="5013325"/>
            <a:ext cx="1974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de-DE" sz="1800">
                <a:solidFill>
                  <a:schemeClr val="bg2"/>
                </a:solidFill>
              </a:rPr>
              <a:t>Vordergrundfarbe</a:t>
            </a:r>
          </a:p>
        </p:txBody>
      </p:sp>
      <p:sp>
        <p:nvSpPr>
          <p:cNvPr id="204821" name="Rectangle 21"/>
          <p:cNvSpPr>
            <a:spLocks noChangeArrowheads="1"/>
          </p:cNvSpPr>
          <p:nvPr/>
        </p:nvSpPr>
        <p:spPr bwMode="auto">
          <a:xfrm>
            <a:off x="2700338" y="3213100"/>
            <a:ext cx="10604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de-DE" sz="1800">
                <a:solidFill>
                  <a:schemeClr val="bg2"/>
                </a:solidFill>
              </a:rPr>
              <a:t>Radierer</a:t>
            </a:r>
          </a:p>
        </p:txBody>
      </p:sp>
      <p:sp>
        <p:nvSpPr>
          <p:cNvPr id="204822" name="Rectangle 22"/>
          <p:cNvSpPr>
            <a:spLocks noChangeArrowheads="1"/>
          </p:cNvSpPr>
          <p:nvPr/>
        </p:nvSpPr>
        <p:spPr bwMode="auto">
          <a:xfrm>
            <a:off x="2124075" y="2924175"/>
            <a:ext cx="1643063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de-DE" sz="1800">
                <a:solidFill>
                  <a:schemeClr val="bg2"/>
                </a:solidFill>
              </a:rPr>
              <a:t>Kopierstempel</a:t>
            </a:r>
          </a:p>
        </p:txBody>
      </p:sp>
      <p:sp>
        <p:nvSpPr>
          <p:cNvPr id="204823" name="Rectangle 23"/>
          <p:cNvSpPr>
            <a:spLocks noChangeArrowheads="1"/>
          </p:cNvSpPr>
          <p:nvPr/>
        </p:nvSpPr>
        <p:spPr bwMode="auto">
          <a:xfrm>
            <a:off x="2411413" y="3500438"/>
            <a:ext cx="13779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de-DE" sz="1800">
                <a:solidFill>
                  <a:schemeClr val="bg2"/>
                </a:solidFill>
              </a:rPr>
              <a:t>Wischfinger</a:t>
            </a:r>
          </a:p>
        </p:txBody>
      </p:sp>
      <p:sp>
        <p:nvSpPr>
          <p:cNvPr id="204824" name="Rectangle 24"/>
          <p:cNvSpPr>
            <a:spLocks noChangeArrowheads="1"/>
          </p:cNvSpPr>
          <p:nvPr/>
        </p:nvSpPr>
        <p:spPr bwMode="auto">
          <a:xfrm>
            <a:off x="2411413" y="3860800"/>
            <a:ext cx="13525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de-DE" sz="1800">
                <a:solidFill>
                  <a:schemeClr val="bg2"/>
                </a:solidFill>
              </a:rPr>
              <a:t>Zeichenstift</a:t>
            </a:r>
          </a:p>
        </p:txBody>
      </p:sp>
      <p:sp>
        <p:nvSpPr>
          <p:cNvPr id="204825" name="Rectangle 25"/>
          <p:cNvSpPr>
            <a:spLocks noChangeArrowheads="1"/>
          </p:cNvSpPr>
          <p:nvPr/>
        </p:nvSpPr>
        <p:spPr bwMode="auto">
          <a:xfrm>
            <a:off x="2268538" y="4221163"/>
            <a:ext cx="1490662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de-DE" sz="1800">
                <a:solidFill>
                  <a:schemeClr val="bg2"/>
                </a:solidFill>
              </a:rPr>
              <a:t>Pfadauswahl</a:t>
            </a:r>
          </a:p>
        </p:txBody>
      </p:sp>
      <p:sp>
        <p:nvSpPr>
          <p:cNvPr id="204826" name="Rectangle 26"/>
          <p:cNvSpPr>
            <a:spLocks noChangeArrowheads="1"/>
          </p:cNvSpPr>
          <p:nvPr/>
        </p:nvSpPr>
        <p:spPr bwMode="auto">
          <a:xfrm>
            <a:off x="2051050" y="4581525"/>
            <a:ext cx="169862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de-DE" sz="1800">
                <a:solidFill>
                  <a:schemeClr val="bg2"/>
                </a:solidFill>
              </a:rPr>
              <a:t>Handwerkzeug</a:t>
            </a:r>
          </a:p>
        </p:txBody>
      </p:sp>
      <p:sp>
        <p:nvSpPr>
          <p:cNvPr id="204827" name="Rectangle 27"/>
          <p:cNvSpPr>
            <a:spLocks noChangeArrowheads="1"/>
          </p:cNvSpPr>
          <p:nvPr/>
        </p:nvSpPr>
        <p:spPr bwMode="auto">
          <a:xfrm>
            <a:off x="4572000" y="4581525"/>
            <a:ext cx="766763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de-DE" sz="1800">
                <a:solidFill>
                  <a:schemeClr val="bg2"/>
                </a:solidFill>
              </a:rPr>
              <a:t>Zoom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Werkzeug-Leiste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844675"/>
            <a:ext cx="5545138" cy="1368425"/>
          </a:xfrm>
        </p:spPr>
        <p:txBody>
          <a:bodyPr/>
          <a:lstStyle/>
          <a:p>
            <a:r>
              <a:rPr lang="de-DE" smtClean="0"/>
              <a:t>Einblenden der Werkzeuge</a:t>
            </a:r>
          </a:p>
          <a:p>
            <a:r>
              <a:rPr lang="de-DE" smtClean="0"/>
              <a:t>Menü FENSTER </a:t>
            </a:r>
          </a:p>
          <a:p>
            <a:pPr lvl="1"/>
            <a:r>
              <a:rPr lang="de-DE" smtClean="0"/>
              <a:t>WERKZEUGE   »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0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 autoUpdateAnimBg="0"/>
      <p:bldP spid="205827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Werkzeug-Optionen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844675"/>
            <a:ext cx="7062788" cy="2316163"/>
          </a:xfrm>
        </p:spPr>
        <p:txBody>
          <a:bodyPr/>
          <a:lstStyle/>
          <a:p>
            <a:r>
              <a:rPr lang="de-DE" smtClean="0"/>
              <a:t>Zu jedem Werkzeug gehören Bedienfelder</a:t>
            </a:r>
          </a:p>
          <a:p>
            <a:r>
              <a:rPr lang="de-DE" smtClean="0"/>
              <a:t>Einblenden der Bedienfelder</a:t>
            </a:r>
          </a:p>
          <a:p>
            <a:r>
              <a:rPr lang="de-DE" smtClean="0"/>
              <a:t> Menü FENSTER </a:t>
            </a:r>
          </a:p>
          <a:p>
            <a:pPr lvl="1"/>
            <a:r>
              <a:rPr lang="de-DE" smtClean="0"/>
              <a:t>&gt; WERKZEUGE </a:t>
            </a:r>
          </a:p>
          <a:p>
            <a:pPr lvl="1"/>
            <a:r>
              <a:rPr lang="de-DE" smtClean="0"/>
              <a:t>&gt; OPTIONEN     »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06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0" grpId="0" autoUpdateAnimBg="0"/>
      <p:bldP spid="206851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315200" cy="422275"/>
          </a:xfrm>
        </p:spPr>
        <p:txBody>
          <a:bodyPr/>
          <a:lstStyle/>
          <a:p>
            <a:r>
              <a:rPr lang="de-DE" dirty="0" smtClean="0"/>
              <a:t>Auswahl Fläche mit Vordergrundfarbe füllen</a:t>
            </a:r>
            <a:r>
              <a:rPr lang="de-DE" sz="2000" dirty="0" smtClean="0"/>
              <a:t>!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908720"/>
            <a:ext cx="6503368" cy="520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355181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44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8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315200" cy="422275"/>
          </a:xfrm>
        </p:spPr>
        <p:txBody>
          <a:bodyPr/>
          <a:lstStyle/>
          <a:p>
            <a:r>
              <a:rPr lang="de-DE" sz="2000" dirty="0" smtClean="0"/>
              <a:t>Auswahl Kontur mit Vordergrundfarbe füllen!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620688"/>
            <a:ext cx="7241450" cy="579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392910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44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8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905000"/>
            <a:ext cx="2667000" cy="762000"/>
          </a:xfrm>
        </p:spPr>
        <p:txBody>
          <a:bodyPr/>
          <a:lstStyle/>
          <a:p>
            <a:r>
              <a:rPr lang="de-DE" sz="2800" dirty="0" smtClean="0">
                <a:latin typeface="+mn-lt"/>
              </a:rPr>
              <a:t>Ebenen</a:t>
            </a:r>
          </a:p>
        </p:txBody>
      </p:sp>
    </p:spTree>
    <p:extLst>
      <p:ext uri="{BB962C8B-B14F-4D97-AF65-F5344CB8AC3E}">
        <p14:creationId xmlns:p14="http://schemas.microsoft.com/office/powerpoint/2010/main" val="73930697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476672"/>
            <a:ext cx="7315200" cy="503238"/>
          </a:xfrm>
        </p:spPr>
        <p:txBody>
          <a:bodyPr/>
          <a:lstStyle/>
          <a:p>
            <a:r>
              <a:rPr lang="de-DE" dirty="0" smtClean="0">
                <a:latin typeface="Arial" charset="0"/>
                <a:cs typeface="Times New Roman" charset="0"/>
              </a:rPr>
              <a:t>Ebenen </a:t>
            </a:r>
          </a:p>
        </p:txBody>
      </p:sp>
      <p:sp>
        <p:nvSpPr>
          <p:cNvPr id="2119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27584" y="1268760"/>
            <a:ext cx="6775450" cy="4044950"/>
          </a:xfrm>
        </p:spPr>
        <p:txBody>
          <a:bodyPr/>
          <a:lstStyle/>
          <a:p>
            <a:r>
              <a:rPr lang="de-DE" dirty="0" smtClean="0">
                <a:cs typeface="Times New Roman" charset="0"/>
              </a:rPr>
              <a:t>Schreiben von Text auf ‚Text-Ebene‘</a:t>
            </a:r>
          </a:p>
          <a:p>
            <a:r>
              <a:rPr lang="de-DE" dirty="0" smtClean="0">
                <a:cs typeface="Times New Roman" charset="0"/>
              </a:rPr>
              <a:t>Einfügen aus Zwischenablage</a:t>
            </a:r>
          </a:p>
          <a:p>
            <a:pPr lvl="1"/>
            <a:r>
              <a:rPr lang="de-DE" dirty="0" smtClean="0">
                <a:cs typeface="Times New Roman" charset="0"/>
              </a:rPr>
              <a:t>Es entsteht immer eine neue Ebene  </a:t>
            </a:r>
          </a:p>
          <a:p>
            <a:r>
              <a:rPr lang="de-DE" dirty="0" smtClean="0">
                <a:cs typeface="Times New Roman" charset="0"/>
              </a:rPr>
              <a:t>Ebenen stehen in einer Reihenfolge</a:t>
            </a:r>
          </a:p>
          <a:p>
            <a:pPr lvl="1"/>
            <a:r>
              <a:rPr lang="de-DE" dirty="0" smtClean="0">
                <a:cs typeface="Times New Roman" charset="0"/>
              </a:rPr>
              <a:t>Blickrichtung: Von oben nach unten</a:t>
            </a:r>
          </a:p>
          <a:p>
            <a:r>
              <a:rPr lang="de-DE" dirty="0" smtClean="0">
                <a:cs typeface="Times New Roman" charset="0"/>
              </a:rPr>
              <a:t>Die Ebene HINTERGRUND</a:t>
            </a:r>
          </a:p>
          <a:p>
            <a:pPr lvl="1"/>
            <a:r>
              <a:rPr lang="de-DE" dirty="0" smtClean="0">
                <a:cs typeface="Times New Roman" charset="0"/>
              </a:rPr>
              <a:t>Der Hintergrund ist grundsätzlich ‚fixiert‘</a:t>
            </a:r>
          </a:p>
          <a:p>
            <a:r>
              <a:rPr lang="de-DE" dirty="0" smtClean="0">
                <a:cs typeface="Times New Roman" charset="0"/>
              </a:rPr>
              <a:t>Ebenen-Bedienfelder (rechts) ausklappen</a:t>
            </a:r>
          </a:p>
          <a:p>
            <a:r>
              <a:rPr lang="de-DE" dirty="0" smtClean="0">
                <a:cs typeface="Times New Roman" charset="0"/>
              </a:rPr>
              <a:t>Menü FENSTER &gt; EBENEN</a:t>
            </a:r>
          </a:p>
          <a:p>
            <a:r>
              <a:rPr lang="de-DE" dirty="0" smtClean="0">
                <a:cs typeface="Times New Roman" charset="0"/>
              </a:rPr>
              <a:t>Menü EBENE  	</a:t>
            </a:r>
          </a:p>
          <a:p>
            <a:pPr lvl="1"/>
            <a:r>
              <a:rPr lang="de-DE" dirty="0" smtClean="0"/>
              <a:t>Englisch ‚Layer‘              »</a:t>
            </a:r>
          </a:p>
        </p:txBody>
      </p:sp>
    </p:spTree>
    <p:extLst>
      <p:ext uri="{BB962C8B-B14F-4D97-AF65-F5344CB8AC3E}">
        <p14:creationId xmlns:p14="http://schemas.microsoft.com/office/powerpoint/2010/main" val="349224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11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11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211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211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211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2119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211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2119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2119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"/>
                                        <p:tgtEl>
                                          <p:spTgt spid="2119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2119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2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7315200" cy="639763"/>
          </a:xfrm>
        </p:spPr>
        <p:txBody>
          <a:bodyPr/>
          <a:lstStyle/>
          <a:p>
            <a:r>
              <a:rPr lang="de-DE" dirty="0" smtClean="0"/>
              <a:t>Ebenen Fenster einblenden</a:t>
            </a:r>
            <a:endParaRPr lang="de-DE" sz="1600" i="1" dirty="0" smtClean="0"/>
          </a:p>
        </p:txBody>
      </p:sp>
      <p:pic>
        <p:nvPicPr>
          <p:cNvPr id="1126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692150"/>
            <a:ext cx="7910512" cy="6327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333717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981075"/>
            <a:ext cx="7315200" cy="566738"/>
          </a:xfrm>
        </p:spPr>
        <p:txBody>
          <a:bodyPr/>
          <a:lstStyle/>
          <a:p>
            <a:r>
              <a:rPr lang="en-US" smtClean="0"/>
              <a:t>Überblick Themen des Kurses 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 1. </a:t>
            </a:r>
            <a:r>
              <a:rPr lang="en-US" dirty="0" err="1" smtClean="0"/>
              <a:t>Erste</a:t>
            </a:r>
            <a:r>
              <a:rPr lang="en-US" dirty="0" smtClean="0"/>
              <a:t> </a:t>
            </a:r>
            <a:r>
              <a:rPr lang="en-US" dirty="0" err="1" smtClean="0"/>
              <a:t>Schritte</a:t>
            </a:r>
            <a:r>
              <a:rPr lang="en-US" dirty="0" smtClean="0"/>
              <a:t> in Photoshop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Start-</a:t>
            </a:r>
            <a:r>
              <a:rPr lang="en-US" dirty="0" err="1" smtClean="0"/>
              <a:t>Bildschirm</a:t>
            </a:r>
            <a:r>
              <a:rPr lang="en-US" dirty="0" smtClean="0"/>
              <a:t>, </a:t>
            </a:r>
            <a:r>
              <a:rPr lang="en-US" dirty="0" err="1" smtClean="0"/>
              <a:t>Öffnen</a:t>
            </a:r>
            <a:r>
              <a:rPr lang="en-US" dirty="0" smtClean="0"/>
              <a:t>/</a:t>
            </a:r>
            <a:r>
              <a:rPr lang="en-US" dirty="0" err="1" smtClean="0"/>
              <a:t>Speichern</a:t>
            </a:r>
            <a:r>
              <a:rPr lang="en-US" dirty="0" smtClean="0"/>
              <a:t>, </a:t>
            </a:r>
            <a:r>
              <a:rPr lang="en-US" dirty="0" err="1" smtClean="0"/>
              <a:t>Konvertieren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r>
              <a:rPr lang="en-US" dirty="0" err="1" smtClean="0"/>
              <a:t>Grafik-Formate</a:t>
            </a:r>
            <a:r>
              <a:rPr lang="en-US" dirty="0" smtClean="0"/>
              <a:t>, </a:t>
            </a:r>
            <a:r>
              <a:rPr lang="en-US" dirty="0" err="1" smtClean="0"/>
              <a:t>Arbeitsfläche</a:t>
            </a:r>
            <a:r>
              <a:rPr lang="en-US" dirty="0" smtClean="0"/>
              <a:t>, </a:t>
            </a:r>
            <a:r>
              <a:rPr lang="en-US" dirty="0" err="1" smtClean="0"/>
              <a:t>Bildgröße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r>
              <a:rPr lang="en-US" dirty="0" err="1" smtClean="0"/>
              <a:t>Werkzeugleiste</a:t>
            </a:r>
            <a:r>
              <a:rPr lang="en-US" dirty="0" smtClean="0"/>
              <a:t>, 2. </a:t>
            </a:r>
            <a:r>
              <a:rPr lang="de-DE" dirty="0" smtClean="0"/>
              <a:t>Auswahl, Texte, Ebenen, </a:t>
            </a:r>
          </a:p>
          <a:p>
            <a:pPr lvl="1">
              <a:lnSpc>
                <a:spcPct val="90000"/>
              </a:lnSpc>
            </a:pPr>
            <a:r>
              <a:rPr lang="de-DE" dirty="0" smtClean="0"/>
              <a:t>Auswahl, Auswahl und Inhalt, Arbeiten mit Auswahlen, Freistellen (Zauberstab), </a:t>
            </a:r>
          </a:p>
          <a:p>
            <a:pPr lvl="1">
              <a:lnSpc>
                <a:spcPct val="90000"/>
              </a:lnSpc>
            </a:pPr>
            <a:r>
              <a:rPr lang="de-DE" dirty="0" smtClean="0"/>
              <a:t>Arbeiten mit Texten</a:t>
            </a:r>
          </a:p>
          <a:p>
            <a:pPr lvl="1">
              <a:lnSpc>
                <a:spcPct val="90000"/>
              </a:lnSpc>
            </a:pPr>
            <a:r>
              <a:rPr lang="de-DE" dirty="0" smtClean="0"/>
              <a:t>Aufteilung in Ebenen, Eigenschaften , Arbeiten in Ebenen, </a:t>
            </a:r>
            <a:r>
              <a:rPr lang="de-DE" dirty="0" err="1" smtClean="0"/>
              <a:t>Ebenenstile</a:t>
            </a:r>
            <a:endParaRPr lang="de-DE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 3. Montage und </a:t>
            </a:r>
            <a:r>
              <a:rPr lang="en-US" dirty="0" err="1" smtClean="0"/>
              <a:t>Retusche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err="1" smtClean="0"/>
              <a:t>Helligkeit</a:t>
            </a:r>
            <a:r>
              <a:rPr lang="en-US" dirty="0" smtClean="0"/>
              <a:t>/</a:t>
            </a:r>
            <a:r>
              <a:rPr lang="en-US" dirty="0" err="1" smtClean="0"/>
              <a:t>Kontraste</a:t>
            </a:r>
            <a:r>
              <a:rPr lang="en-US" dirty="0" smtClean="0"/>
              <a:t>, </a:t>
            </a:r>
            <a:r>
              <a:rPr lang="en-US" dirty="0" err="1" smtClean="0"/>
              <a:t>Farbtöne</a:t>
            </a:r>
            <a:r>
              <a:rPr lang="en-US" dirty="0" smtClean="0"/>
              <a:t> (</a:t>
            </a:r>
            <a:r>
              <a:rPr lang="en-US" dirty="0" err="1" smtClean="0"/>
              <a:t>Farbstich</a:t>
            </a:r>
            <a:r>
              <a:rPr lang="en-US" dirty="0" smtClean="0"/>
              <a:t> </a:t>
            </a:r>
            <a:r>
              <a:rPr lang="en-US" dirty="0" err="1" smtClean="0"/>
              <a:t>entfernen</a:t>
            </a:r>
            <a:r>
              <a:rPr lang="en-US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de-DE" dirty="0" smtClean="0"/>
              <a:t>Retusche mit dem Kopierstempel </a:t>
            </a:r>
            <a:r>
              <a:rPr lang="en-US" dirty="0" smtClean="0"/>
              <a:t>  </a:t>
            </a:r>
          </a:p>
          <a:p>
            <a:pPr lvl="1">
              <a:lnSpc>
                <a:spcPct val="90000"/>
              </a:lnSpc>
            </a:pPr>
            <a:r>
              <a:rPr lang="de-DE" dirty="0" smtClean="0"/>
              <a:t>Zusammenfügen einzelner Fototeile,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4. </a:t>
            </a:r>
            <a:r>
              <a:rPr lang="en-US" dirty="0" err="1" smtClean="0"/>
              <a:t>Automatisieren</a:t>
            </a:r>
            <a:r>
              <a:rPr lang="en-US" dirty="0" smtClean="0"/>
              <a:t> (</a:t>
            </a:r>
            <a:r>
              <a:rPr lang="en-US" dirty="0" err="1" smtClean="0"/>
              <a:t>Massenverarbeitung</a:t>
            </a:r>
            <a:r>
              <a:rPr lang="en-US" dirty="0" smtClean="0"/>
              <a:t>) 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Aktionen</a:t>
            </a:r>
            <a:r>
              <a:rPr lang="en-US" dirty="0" smtClean="0"/>
              <a:t>, </a:t>
            </a:r>
            <a:r>
              <a:rPr lang="en-US" dirty="0" err="1" smtClean="0"/>
              <a:t>Aufzeichnen</a:t>
            </a:r>
            <a:r>
              <a:rPr lang="en-US" dirty="0" smtClean="0"/>
              <a:t> von </a:t>
            </a:r>
            <a:r>
              <a:rPr lang="en-US" dirty="0" err="1" smtClean="0"/>
              <a:t>Aktionen</a:t>
            </a:r>
            <a:r>
              <a:rPr lang="en-US" dirty="0" smtClean="0"/>
              <a:t>, 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Stapelverarbeitung</a:t>
            </a:r>
            <a:r>
              <a:rPr lang="en-US" dirty="0" smtClean="0"/>
              <a:t>  »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500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500"/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500"/>
                                        <p:tgtEl>
                                          <p:spTgt spid="8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052513"/>
            <a:ext cx="7315200" cy="242887"/>
          </a:xfrm>
        </p:spPr>
        <p:txBody>
          <a:bodyPr/>
          <a:lstStyle/>
          <a:p>
            <a:r>
              <a:rPr lang="de-DE" dirty="0" smtClean="0">
                <a:latin typeface="Arial" charset="0"/>
                <a:cs typeface="Times New Roman" charset="0"/>
              </a:rPr>
              <a:t>Arbeiten mit Ebenen</a:t>
            </a:r>
            <a:r>
              <a:rPr lang="de-DE" dirty="0" smtClean="0">
                <a:latin typeface="Times New Roman" charset="0"/>
                <a:cs typeface="Times New Roman" charset="0"/>
              </a:rPr>
              <a:t> </a:t>
            </a:r>
            <a:endParaRPr lang="de-DE" dirty="0" smtClean="0">
              <a:cs typeface="Times New Roman" charset="0"/>
            </a:endParaRP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60538"/>
            <a:ext cx="5694363" cy="2605087"/>
          </a:xfrm>
        </p:spPr>
        <p:txBody>
          <a:bodyPr/>
          <a:lstStyle/>
          <a:p>
            <a:r>
              <a:rPr lang="de-DE" dirty="0" smtClean="0">
                <a:cs typeface="Times New Roman" charset="0"/>
              </a:rPr>
              <a:t>Nur eine Ebene ist aktiv</a:t>
            </a:r>
          </a:p>
          <a:p>
            <a:pPr lvl="1"/>
            <a:r>
              <a:rPr lang="de-DE" dirty="0" smtClean="0">
                <a:cs typeface="Times New Roman" charset="0"/>
              </a:rPr>
              <a:t>Die Ebene ist dunkelblau markiert </a:t>
            </a:r>
          </a:p>
          <a:p>
            <a:r>
              <a:rPr lang="de-DE" dirty="0" smtClean="0">
                <a:cs typeface="Times New Roman" charset="0"/>
              </a:rPr>
              <a:t>Sichtbar machen, unsichtbar machen</a:t>
            </a:r>
          </a:p>
          <a:p>
            <a:r>
              <a:rPr lang="de-DE" dirty="0" smtClean="0">
                <a:cs typeface="Times New Roman" charset="0"/>
              </a:rPr>
              <a:t>Sperren von Ebenen</a:t>
            </a:r>
          </a:p>
          <a:p>
            <a:r>
              <a:rPr lang="de-DE" dirty="0" smtClean="0">
                <a:cs typeface="Times New Roman" charset="0"/>
              </a:rPr>
              <a:t>Benennung von Ebenen  		</a:t>
            </a:r>
            <a:endParaRPr lang="de-DE" dirty="0" smtClean="0"/>
          </a:p>
          <a:p>
            <a:r>
              <a:rPr lang="de-DE" dirty="0" smtClean="0">
                <a:cs typeface="Times New Roman" charset="0"/>
              </a:rPr>
              <a:t>Löschen von Ebenen 		</a:t>
            </a:r>
            <a:r>
              <a:rPr lang="de-DE" dirty="0" smtClean="0"/>
              <a:t>»</a:t>
            </a:r>
            <a:endParaRPr lang="de-DE" dirty="0" smtClean="0"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03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1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765175"/>
            <a:ext cx="7315200" cy="530225"/>
          </a:xfrm>
        </p:spPr>
        <p:txBody>
          <a:bodyPr/>
          <a:lstStyle/>
          <a:p>
            <a:r>
              <a:rPr lang="de-DE" dirty="0" smtClean="0">
                <a:latin typeface="Arial" charset="0"/>
                <a:cs typeface="Times New Roman" charset="0"/>
              </a:rPr>
              <a:t>Die Hintergrund-Ebene </a:t>
            </a:r>
            <a:r>
              <a:rPr lang="de-DE" dirty="0" smtClean="0">
                <a:latin typeface="Times New Roman" charset="0"/>
                <a:cs typeface="Times New Roman" charset="0"/>
              </a:rPr>
              <a:t> </a:t>
            </a:r>
            <a:endParaRPr lang="de-DE" dirty="0" smtClean="0">
              <a:cs typeface="Times New Roman" charset="0"/>
            </a:endParaRP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60538"/>
            <a:ext cx="7620000" cy="2747962"/>
          </a:xfrm>
        </p:spPr>
        <p:txBody>
          <a:bodyPr/>
          <a:lstStyle/>
          <a:p>
            <a:r>
              <a:rPr lang="de-DE" dirty="0" smtClean="0">
                <a:cs typeface="Times New Roman" charset="0"/>
              </a:rPr>
              <a:t>Die Hintergrund-Ebene ist standardmäßig vorhanden</a:t>
            </a:r>
          </a:p>
          <a:p>
            <a:r>
              <a:rPr lang="de-DE" dirty="0" smtClean="0">
                <a:cs typeface="Times New Roman" charset="0"/>
              </a:rPr>
              <a:t>Immer fixiert (wenn sie allein vorhanden ist!)</a:t>
            </a:r>
          </a:p>
          <a:p>
            <a:pPr lvl="1"/>
            <a:r>
              <a:rPr lang="de-DE" dirty="0" smtClean="0">
                <a:cs typeface="Times New Roman" charset="0"/>
              </a:rPr>
              <a:t>kann nicht ausgeblendet werden</a:t>
            </a:r>
          </a:p>
          <a:p>
            <a:pPr lvl="1"/>
            <a:r>
              <a:rPr lang="de-DE" dirty="0" smtClean="0">
                <a:cs typeface="Times New Roman" charset="0"/>
              </a:rPr>
              <a:t>kann nicht gesperrt werden</a:t>
            </a:r>
          </a:p>
          <a:p>
            <a:r>
              <a:rPr lang="de-DE" dirty="0" smtClean="0">
                <a:cs typeface="Times New Roman" charset="0"/>
              </a:rPr>
              <a:t>kann dupliziert werden</a:t>
            </a:r>
          </a:p>
          <a:p>
            <a:pPr lvl="1"/>
            <a:r>
              <a:rPr lang="de-DE" dirty="0" smtClean="0">
                <a:cs typeface="Times New Roman" charset="0"/>
              </a:rPr>
              <a:t>Danach kann die Hintergrund-Ebene gelöscht werden  </a:t>
            </a:r>
            <a:r>
              <a:rPr lang="de-DE" dirty="0" smtClean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78745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966788"/>
            <a:ext cx="7315200" cy="328612"/>
          </a:xfrm>
        </p:spPr>
        <p:txBody>
          <a:bodyPr/>
          <a:lstStyle/>
          <a:p>
            <a:r>
              <a:rPr lang="de-DE" dirty="0" smtClean="0">
                <a:cs typeface="Times New Roman" charset="0"/>
              </a:rPr>
              <a:t/>
            </a:r>
            <a:br>
              <a:rPr lang="de-DE" dirty="0" smtClean="0">
                <a:cs typeface="Times New Roman" charset="0"/>
              </a:rPr>
            </a:br>
            <a:r>
              <a:rPr lang="de-DE" dirty="0" smtClean="0">
                <a:cs typeface="Times New Roman" charset="0"/>
              </a:rPr>
              <a:t> </a:t>
            </a:r>
            <a:br>
              <a:rPr lang="de-DE" dirty="0" smtClean="0">
                <a:cs typeface="Times New Roman" charset="0"/>
              </a:rPr>
            </a:br>
            <a:r>
              <a:rPr lang="de-DE" dirty="0" smtClean="0">
                <a:latin typeface="Arial" charset="0"/>
                <a:cs typeface="Times New Roman" charset="0"/>
              </a:rPr>
              <a:t>Reihenfolge der Ebenen</a:t>
            </a:r>
            <a:r>
              <a:rPr lang="de-DE" dirty="0" smtClean="0">
                <a:latin typeface="Times New Roman" charset="0"/>
                <a:cs typeface="Times New Roman" charset="0"/>
              </a:rPr>
              <a:t> </a:t>
            </a:r>
            <a:endParaRPr lang="de-DE" dirty="0" smtClean="0">
              <a:cs typeface="Times New Roman" charset="0"/>
            </a:endParaRP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60538"/>
            <a:ext cx="6559550" cy="1668462"/>
          </a:xfrm>
        </p:spPr>
        <p:txBody>
          <a:bodyPr/>
          <a:lstStyle/>
          <a:p>
            <a:r>
              <a:rPr lang="de-DE" dirty="0" smtClean="0">
                <a:cs typeface="Times New Roman" charset="0"/>
              </a:rPr>
              <a:t>Blickrichtung von oben nach unten</a:t>
            </a:r>
          </a:p>
          <a:p>
            <a:r>
              <a:rPr lang="de-DE" dirty="0" smtClean="0">
                <a:cs typeface="Times New Roman" charset="0"/>
              </a:rPr>
              <a:t>Die obere Ebene versperrt die untere Ebene</a:t>
            </a:r>
          </a:p>
          <a:p>
            <a:r>
              <a:rPr lang="de-DE" dirty="0" smtClean="0">
                <a:cs typeface="Times New Roman" charset="0"/>
              </a:rPr>
              <a:t>Ändern der Reihenfolge 		</a:t>
            </a:r>
            <a:r>
              <a:rPr lang="de-DE" dirty="0" smtClean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06393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966788"/>
            <a:ext cx="7315200" cy="328612"/>
          </a:xfrm>
        </p:spPr>
        <p:txBody>
          <a:bodyPr/>
          <a:lstStyle/>
          <a:p>
            <a:r>
              <a:rPr lang="de-DE" dirty="0" smtClean="0">
                <a:cs typeface="Times New Roman" charset="0"/>
              </a:rPr>
              <a:t/>
            </a:r>
            <a:br>
              <a:rPr lang="de-DE" dirty="0" smtClean="0">
                <a:cs typeface="Times New Roman" charset="0"/>
              </a:rPr>
            </a:br>
            <a:r>
              <a:rPr lang="de-DE" dirty="0" smtClean="0">
                <a:cs typeface="Times New Roman" charset="0"/>
              </a:rPr>
              <a:t> </a:t>
            </a:r>
            <a:br>
              <a:rPr lang="de-DE" dirty="0" smtClean="0">
                <a:cs typeface="Times New Roman" charset="0"/>
              </a:rPr>
            </a:br>
            <a:r>
              <a:rPr lang="de-DE" dirty="0" smtClean="0">
                <a:latin typeface="Arial" charset="0"/>
                <a:cs typeface="Times New Roman" charset="0"/>
              </a:rPr>
              <a:t>Hauptmenü EBENE</a:t>
            </a:r>
            <a:r>
              <a:rPr lang="de-DE" dirty="0" smtClean="0">
                <a:latin typeface="Times New Roman" charset="0"/>
                <a:cs typeface="Times New Roman" charset="0"/>
              </a:rPr>
              <a:t> </a:t>
            </a:r>
            <a:endParaRPr lang="de-DE" dirty="0" smtClean="0">
              <a:cs typeface="Times New Roman" charset="0"/>
            </a:endParaRP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>
                <a:cs typeface="Times New Roman" charset="0"/>
              </a:rPr>
              <a:t>Ebene einfügen</a:t>
            </a:r>
          </a:p>
          <a:p>
            <a:r>
              <a:rPr lang="de-DE" dirty="0" smtClean="0">
                <a:cs typeface="Times New Roman" charset="0"/>
              </a:rPr>
              <a:t>Eigenschaften von Ebenen   </a:t>
            </a:r>
          </a:p>
          <a:p>
            <a:r>
              <a:rPr lang="de-DE" dirty="0" err="1" smtClean="0">
                <a:cs typeface="Times New Roman" charset="0"/>
              </a:rPr>
              <a:t>Ebenenstile</a:t>
            </a:r>
            <a:r>
              <a:rPr lang="de-DE" dirty="0" smtClean="0">
                <a:cs typeface="Times New Roman" charset="0"/>
              </a:rPr>
              <a:t> </a:t>
            </a:r>
          </a:p>
          <a:p>
            <a:r>
              <a:rPr lang="de-DE" dirty="0" smtClean="0"/>
              <a:t>Einstellungsebene als besondere Ebene      </a:t>
            </a:r>
          </a:p>
          <a:p>
            <a:r>
              <a:rPr lang="de-DE" dirty="0" smtClean="0"/>
              <a:t>Zusammenführen von Ebenen 		»</a:t>
            </a:r>
          </a:p>
        </p:txBody>
      </p:sp>
    </p:spTree>
    <p:extLst>
      <p:ext uri="{BB962C8B-B14F-4D97-AF65-F5344CB8AC3E}">
        <p14:creationId xmlns:p14="http://schemas.microsoft.com/office/powerpoint/2010/main" val="369887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3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3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3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35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5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7"/>
          <p:cNvSpPr>
            <a:spLocks noChangeArrowheads="1"/>
          </p:cNvSpPr>
          <p:nvPr/>
        </p:nvSpPr>
        <p:spPr bwMode="auto">
          <a:xfrm>
            <a:off x="1524000" y="1524000"/>
            <a:ext cx="4200525" cy="14001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r>
              <a:rPr lang="de-DE" sz="4400" i="0">
                <a:latin typeface="Bookman Old Style" pitchFamily="18" charset="0"/>
              </a:rPr>
              <a:t>Ende   </a:t>
            </a:r>
            <a:br>
              <a:rPr lang="de-DE" sz="4400" i="0">
                <a:latin typeface="Bookman Old Style" pitchFamily="18" charset="0"/>
              </a:rPr>
            </a:br>
            <a:r>
              <a:rPr lang="de-DE" sz="4400" i="0">
                <a:latin typeface="Bookman Old Style" pitchFamily="18" charset="0"/>
              </a:rPr>
              <a:t>1. Stunde</a:t>
            </a:r>
            <a:r>
              <a:rPr lang="de-DE" sz="3200" i="0">
                <a:latin typeface="Bookman Old Style" pitchFamily="18" charset="0"/>
              </a:rPr>
              <a:t> 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„Nachbar-Themen“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Vorher:</a:t>
            </a:r>
          </a:p>
          <a:p>
            <a:pPr lvl="1"/>
            <a:r>
              <a:rPr lang="de-DE" dirty="0" smtClean="0"/>
              <a:t>Fotografieren</a:t>
            </a:r>
          </a:p>
          <a:p>
            <a:pPr lvl="1"/>
            <a:r>
              <a:rPr lang="de-DE" dirty="0" smtClean="0"/>
              <a:t>Scannen, Digitale Fotografie</a:t>
            </a:r>
          </a:p>
          <a:p>
            <a:pPr lvl="1"/>
            <a:r>
              <a:rPr lang="de-DE" dirty="0" smtClean="0"/>
              <a:t>Bildarchive verwalten  (</a:t>
            </a:r>
            <a:r>
              <a:rPr lang="de-DE" dirty="0" err="1" smtClean="0"/>
              <a:t>IrFanView</a:t>
            </a:r>
            <a:r>
              <a:rPr lang="de-DE" dirty="0" smtClean="0"/>
              <a:t>, Freeware)</a:t>
            </a:r>
          </a:p>
          <a:p>
            <a:pPr lvl="1"/>
            <a:r>
              <a:rPr lang="de-DE" dirty="0" smtClean="0"/>
              <a:t>Massenverarbeitung von Fotos (auch in </a:t>
            </a:r>
            <a:r>
              <a:rPr lang="de-DE" dirty="0" err="1" smtClean="0"/>
              <a:t>Photoshop</a:t>
            </a:r>
            <a:r>
              <a:rPr lang="de-DE" dirty="0" smtClean="0"/>
              <a:t> möglich!)</a:t>
            </a:r>
          </a:p>
          <a:p>
            <a:r>
              <a:rPr lang="de-DE" dirty="0" err="1" smtClean="0"/>
              <a:t>Photoshop</a:t>
            </a:r>
            <a:r>
              <a:rPr lang="de-DE" dirty="0" smtClean="0"/>
              <a:t>:</a:t>
            </a:r>
          </a:p>
          <a:p>
            <a:pPr lvl="1"/>
            <a:r>
              <a:rPr lang="de-DE" dirty="0" smtClean="0"/>
              <a:t>Fototechnik (Helligkeit/Kontrast) </a:t>
            </a:r>
          </a:p>
          <a:p>
            <a:pPr lvl="1"/>
            <a:r>
              <a:rPr lang="de-DE" dirty="0" smtClean="0"/>
              <a:t>Farbmodelle (RGB/CMYK)</a:t>
            </a:r>
          </a:p>
          <a:p>
            <a:pPr lvl="1"/>
            <a:r>
              <a:rPr lang="de-DE" dirty="0" smtClean="0"/>
              <a:t>Komprimier-Techniken (JPG vs. PNG)</a:t>
            </a:r>
          </a:p>
          <a:p>
            <a:pPr lvl="1"/>
            <a:r>
              <a:rPr lang="de-DE" dirty="0" smtClean="0"/>
              <a:t>Design</a:t>
            </a:r>
          </a:p>
          <a:p>
            <a:r>
              <a:rPr lang="de-DE" dirty="0" smtClean="0"/>
              <a:t>Nachher </a:t>
            </a:r>
            <a:r>
              <a:rPr lang="de-DE" sz="1400" i="1" dirty="0" smtClean="0"/>
              <a:t>(Postproduktion):</a:t>
            </a:r>
            <a:endParaRPr lang="de-DE" dirty="0" smtClean="0"/>
          </a:p>
          <a:p>
            <a:pPr lvl="1"/>
            <a:r>
              <a:rPr lang="de-DE" dirty="0" smtClean="0"/>
              <a:t>Drucken von Fotodateien </a:t>
            </a:r>
          </a:p>
          <a:p>
            <a:pPr lvl="1"/>
            <a:r>
              <a:rPr lang="de-DE" dirty="0" smtClean="0"/>
              <a:t>Einbinden in (Layout-)Programme		»</a:t>
            </a:r>
          </a:p>
          <a:p>
            <a:endParaRPr lang="de-DE" dirty="0" smtClean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89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89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89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89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2" grpId="0" autoUpdateAnimBg="0"/>
      <p:bldP spid="18944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title"/>
          </p:nvPr>
        </p:nvSpPr>
        <p:spPr>
          <a:xfrm>
            <a:off x="684213" y="981075"/>
            <a:ext cx="7315200" cy="566738"/>
          </a:xfrm>
        </p:spPr>
        <p:txBody>
          <a:bodyPr/>
          <a:lstStyle/>
          <a:p>
            <a:r>
              <a:rPr lang="de-DE" dirty="0" smtClean="0"/>
              <a:t>Adobe Photoshop CS6</a:t>
            </a:r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55650" y="1844675"/>
            <a:ext cx="6408738" cy="2447925"/>
          </a:xfrm>
        </p:spPr>
        <p:txBody>
          <a:bodyPr/>
          <a:lstStyle/>
          <a:p>
            <a:r>
              <a:rPr lang="de-DE" dirty="0" smtClean="0"/>
              <a:t>Adobe Photoshop  13.0.1    (x64)</a:t>
            </a:r>
          </a:p>
          <a:p>
            <a:r>
              <a:rPr lang="de-DE" dirty="0" smtClean="0"/>
              <a:t>Adobe Creative Suite CS6</a:t>
            </a:r>
          </a:p>
          <a:p>
            <a:pPr lvl="1"/>
            <a:r>
              <a:rPr lang="de-DE" dirty="0" err="1" smtClean="0"/>
              <a:t>InDesign</a:t>
            </a:r>
            <a:r>
              <a:rPr lang="de-DE" dirty="0" smtClean="0"/>
              <a:t> CS6 (Layout-System)</a:t>
            </a:r>
          </a:p>
          <a:p>
            <a:pPr lvl="1"/>
            <a:r>
              <a:rPr lang="de-DE" dirty="0" smtClean="0"/>
              <a:t>Illustrator CS6  (Vektor-Grafik-System)</a:t>
            </a:r>
          </a:p>
          <a:p>
            <a:pPr lvl="1"/>
            <a:r>
              <a:rPr lang="de-DE" dirty="0" err="1" smtClean="0"/>
              <a:t>Dreamweaver</a:t>
            </a:r>
            <a:r>
              <a:rPr lang="de-DE" dirty="0" smtClean="0"/>
              <a:t> (WWW-Gestaltung)  </a:t>
            </a:r>
          </a:p>
          <a:p>
            <a:pPr lvl="1"/>
            <a:r>
              <a:rPr lang="de-DE" dirty="0" smtClean="0"/>
              <a:t>Image </a:t>
            </a:r>
            <a:r>
              <a:rPr lang="de-DE" dirty="0" err="1" smtClean="0"/>
              <a:t>Ready</a:t>
            </a:r>
            <a:r>
              <a:rPr lang="de-DE" dirty="0" smtClean="0"/>
              <a:t> (Grafiken für Web-Gestaltung)   </a:t>
            </a:r>
          </a:p>
          <a:p>
            <a:pPr lvl="1"/>
            <a:r>
              <a:rPr lang="de-DE" dirty="0" smtClean="0"/>
              <a:t>Bridge, verwaltet Fotos und andere Design-Objekte    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Adobe Creative Suite CC</a:t>
            </a:r>
          </a:p>
          <a:p>
            <a:pPr lvl="1"/>
            <a:r>
              <a:rPr lang="de-DE" dirty="0" smtClean="0"/>
              <a:t> CC (Cloud-Version)  Abonnement-Lizenz	»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0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20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20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1208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208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208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1208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1208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1208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20839" grpId="0" uiExpand="1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ImageReady</a:t>
            </a:r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wird mit der Creative Suite geliefert </a:t>
            </a:r>
          </a:p>
          <a:p>
            <a:r>
              <a:rPr lang="de-DE" smtClean="0"/>
              <a:t>Grafiken fürs Internet </a:t>
            </a:r>
          </a:p>
          <a:p>
            <a:pPr lvl="1"/>
            <a:r>
              <a:rPr lang="de-DE" smtClean="0"/>
              <a:t>‘Rollover-Grafiken‘ (Bildwechsel)</a:t>
            </a:r>
          </a:p>
          <a:p>
            <a:pPr lvl="1"/>
            <a:r>
              <a:rPr lang="de-DE" smtClean="0"/>
              <a:t>Animationsgrafiken (GIF)</a:t>
            </a:r>
          </a:p>
          <a:p>
            <a:r>
              <a:rPr lang="de-DE" smtClean="0"/>
              <a:t>Slices   </a:t>
            </a:r>
          </a:p>
          <a:p>
            <a:pPr lvl="1"/>
            <a:r>
              <a:rPr lang="de-DE" smtClean="0"/>
              <a:t>Bildausschnitte</a:t>
            </a:r>
          </a:p>
          <a:p>
            <a:pPr lvl="1"/>
            <a:r>
              <a:rPr lang="de-DE" smtClean="0"/>
              <a:t>werden in HTML wieder zusammengefügt  »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24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24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249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249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249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249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2" grpId="0" autoUpdateAnimBg="0"/>
      <p:bldP spid="12493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Tutorials und ‚Erste Hilfe‘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http://tv.adobe.com/de/product/photoshop/</a:t>
            </a:r>
          </a:p>
          <a:p>
            <a:pPr lvl="1"/>
            <a:r>
              <a:rPr lang="de-DE" dirty="0" err="1" smtClean="0"/>
              <a:t>Tutorials</a:t>
            </a:r>
            <a:r>
              <a:rPr lang="de-DE" dirty="0" smtClean="0"/>
              <a:t> für alle Adobe-Produkte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http://www.hilfdirselbst.ch/foren/</a:t>
            </a:r>
          </a:p>
          <a:p>
            <a:pPr lvl="1"/>
            <a:r>
              <a:rPr lang="de-DE" dirty="0" smtClean="0"/>
              <a:t>Adobe </a:t>
            </a:r>
            <a:r>
              <a:rPr lang="de-DE" dirty="0" err="1" smtClean="0"/>
              <a:t>Photoshop</a:t>
            </a:r>
            <a:r>
              <a:rPr lang="de-DE" dirty="0" smtClean="0"/>
              <a:t> auswählen   		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theme/theme1.xml><?xml version="1.0" encoding="utf-8"?>
<a:theme xmlns:a="http://schemas.openxmlformats.org/drawingml/2006/main" name="multilnb">
  <a:themeElements>
    <a:clrScheme name="">
      <a:dk1>
        <a:srgbClr val="000000"/>
      </a:dk1>
      <a:lt1>
        <a:srgbClr val="FFFFFF"/>
      </a:lt1>
      <a:dk2>
        <a:srgbClr val="EAEC5E"/>
      </a:dk2>
      <a:lt2>
        <a:srgbClr val="FFFFFF"/>
      </a:lt2>
      <a:accent1>
        <a:srgbClr val="FC0128"/>
      </a:accent1>
      <a:accent2>
        <a:srgbClr val="114FFB"/>
      </a:accent2>
      <a:accent3>
        <a:srgbClr val="F3F4B6"/>
      </a:accent3>
      <a:accent4>
        <a:srgbClr val="DADADA"/>
      </a:accent4>
      <a:accent5>
        <a:srgbClr val="FDAAAC"/>
      </a:accent5>
      <a:accent6>
        <a:srgbClr val="0E47E3"/>
      </a:accent6>
      <a:hlink>
        <a:srgbClr val="CECECE"/>
      </a:hlink>
      <a:folHlink>
        <a:srgbClr val="8CF4EA"/>
      </a:folHlink>
    </a:clrScheme>
    <a:fontScheme name="multiln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multiln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tilnb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ltilnb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tilnb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tilnb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tilnb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tilnb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919191"/>
    </a:lt1>
    <a:dk2>
      <a:srgbClr val="000000"/>
    </a:dk2>
    <a:lt2>
      <a:srgbClr val="CECECE"/>
    </a:lt2>
    <a:accent1>
      <a:srgbClr val="676767"/>
    </a:accent1>
    <a:accent2>
      <a:srgbClr val="DADADA"/>
    </a:accent2>
    <a:accent3>
      <a:srgbClr val="C7C7C7"/>
    </a:accent3>
    <a:accent4>
      <a:srgbClr val="000000"/>
    </a:accent4>
    <a:accent5>
      <a:srgbClr val="B8B8B8"/>
    </a:accent5>
    <a:accent6>
      <a:srgbClr val="C5C5C5"/>
    </a:accent6>
    <a:hlink>
      <a:srgbClr val="333333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w:\msoff43\layout\bildsch\multilnb.ppt</Template>
  <TotalTime>0</TotalTime>
  <Pages>60</Pages>
  <Words>992</Words>
  <Application>Microsoft Office PowerPoint</Application>
  <PresentationFormat>Bildschirmpräsentation (4:3)</PresentationFormat>
  <Paragraphs>283</Paragraphs>
  <Slides>55</Slides>
  <Notes>55</Notes>
  <HiddenSlides>5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55</vt:i4>
      </vt:variant>
    </vt:vector>
  </HeadingPairs>
  <TitlesOfParts>
    <vt:vector size="64" baseType="lpstr">
      <vt:lpstr>Arial</vt:lpstr>
      <vt:lpstr>Arial Rounded MT Bold</vt:lpstr>
      <vt:lpstr>Bookman Old Style</vt:lpstr>
      <vt:lpstr>Helvetica</vt:lpstr>
      <vt:lpstr>LithographLight</vt:lpstr>
      <vt:lpstr>Times New Roman</vt:lpstr>
      <vt:lpstr>Wingdings</vt:lpstr>
      <vt:lpstr>multilnb</vt:lpstr>
      <vt:lpstr>Image</vt:lpstr>
      <vt:lpstr>PowerPoint-Präsentation</vt:lpstr>
      <vt:lpstr>Referent </vt:lpstr>
      <vt:lpstr>Zeitplan </vt:lpstr>
      <vt:lpstr>Kursunterlagen im Internet</vt:lpstr>
      <vt:lpstr>Überblick Themen des Kurses  </vt:lpstr>
      <vt:lpstr>„Nachbar-Themen“</vt:lpstr>
      <vt:lpstr>Adobe Photoshop CS6</vt:lpstr>
      <vt:lpstr>ImageReady</vt:lpstr>
      <vt:lpstr>Tutorials und ‚Erste Hilfe‘ </vt:lpstr>
      <vt:lpstr>Photoshop Startbildschirm</vt:lpstr>
      <vt:lpstr>Startbildschirm          S. 8  - 1.4   Das Anwendungsfenster</vt:lpstr>
      <vt:lpstr>Öffnen (Grafik-Formate)</vt:lpstr>
      <vt:lpstr>Input in Photoshop </vt:lpstr>
      <vt:lpstr>Grafik-Formate</vt:lpstr>
      <vt:lpstr>Komprimierung</vt:lpstr>
      <vt:lpstr>Das TIF-Format (TIFF)</vt:lpstr>
      <vt:lpstr>Das PNG-Format</vt:lpstr>
      <vt:lpstr>Das GIF</vt:lpstr>
      <vt:lpstr>Speichern (Grafik-Formate)   Dateien speichern - schließen</vt:lpstr>
      <vt:lpstr>Erweiterung *.PSD</vt:lpstr>
      <vt:lpstr>Speichern als JPG   (siehe Handout)</vt:lpstr>
      <vt:lpstr>JPG-Datei speichern       Handout</vt:lpstr>
      <vt:lpstr>Speichern als PDF</vt:lpstr>
      <vt:lpstr>Fotodatei  für WEB speichern</vt:lpstr>
      <vt:lpstr>PowerPoint-Präsentation</vt:lpstr>
      <vt:lpstr>Erste Arbeitsschritte</vt:lpstr>
      <vt:lpstr>   Arbeitsfläche   </vt:lpstr>
      <vt:lpstr>Größe der Arbeitsfläche   Größe der Arbeitsfläche ändern</vt:lpstr>
      <vt:lpstr> Arbeitfläche vergrößern</vt:lpstr>
      <vt:lpstr> Arbeitfläche drehen   Bild drehen</vt:lpstr>
      <vt:lpstr>  Arbeitsfläche drehen </vt:lpstr>
      <vt:lpstr>Wichtige Arbeitsschritte </vt:lpstr>
      <vt:lpstr>Auflösung/Dateigröße  Bildgröße und Auflösung ändern</vt:lpstr>
      <vt:lpstr>PowerPoint-Präsentation</vt:lpstr>
      <vt:lpstr>Bild duplizieren </vt:lpstr>
      <vt:lpstr>Bild duplizieren</vt:lpstr>
      <vt:lpstr>letzte Version</vt:lpstr>
      <vt:lpstr>(Farb)Modus </vt:lpstr>
      <vt:lpstr>  Modus   Farbmodus </vt:lpstr>
      <vt:lpstr>  Modus umwandeln</vt:lpstr>
      <vt:lpstr>Die Werkzeugleiste </vt:lpstr>
      <vt:lpstr>Auswahl-Werkzeug     Anhang Werkzeuge</vt:lpstr>
      <vt:lpstr>Werkzeug-Leiste</vt:lpstr>
      <vt:lpstr>Werkzeug-Optionen</vt:lpstr>
      <vt:lpstr>Auswahl Fläche mit Vordergrundfarbe füllen!</vt:lpstr>
      <vt:lpstr>Auswahl Kontur mit Vordergrundfarbe füllen!</vt:lpstr>
      <vt:lpstr>Ebenen</vt:lpstr>
      <vt:lpstr>Ebenen </vt:lpstr>
      <vt:lpstr>Ebenen Fenster einblenden</vt:lpstr>
      <vt:lpstr>Arbeiten mit Ebenen </vt:lpstr>
      <vt:lpstr>Die Hintergrund-Ebene  </vt:lpstr>
      <vt:lpstr>   Reihenfolge der Ebenen </vt:lpstr>
      <vt:lpstr>   Hauptmenü EBENE 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DTP_ 4Grafik mit CorelDraw und Pasintbrush DTP Kurs 3. Stunde</dc:title>
  <dc:subject>Desktop Publishing Grafik PaintBr/CorelDraw</dc:subject>
  <dc:creator>W. Kirsch, Tel. (0221) 470-4574</dc:creator>
  <cp:keywords>Grafik, PaintBrush, CorelDraw</cp:keywords>
  <dc:description/>
  <cp:lastModifiedBy>Kirsch</cp:lastModifiedBy>
  <cp:revision>462</cp:revision>
  <cp:lastPrinted>2016-04-11T09:37:19Z</cp:lastPrinted>
  <dcterms:created xsi:type="dcterms:W3CDTF">1996-09-30T17:36:58Z</dcterms:created>
  <dcterms:modified xsi:type="dcterms:W3CDTF">2016-04-11T10:01:58Z</dcterms:modified>
</cp:coreProperties>
</file>