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3" r:id="rId2"/>
    <p:sldId id="299" r:id="rId3"/>
    <p:sldId id="296" r:id="rId4"/>
    <p:sldId id="297" r:id="rId5"/>
    <p:sldId id="298" r:id="rId6"/>
    <p:sldId id="300" r:id="rId7"/>
    <p:sldId id="286" r:id="rId8"/>
    <p:sldId id="287" r:id="rId9"/>
    <p:sldId id="294" r:id="rId10"/>
    <p:sldId id="288" r:id="rId11"/>
    <p:sldId id="289" r:id="rId12"/>
    <p:sldId id="290" r:id="rId13"/>
    <p:sldId id="291" r:id="rId14"/>
    <p:sldId id="263" r:id="rId15"/>
    <p:sldId id="269" r:id="rId16"/>
    <p:sldId id="266" r:id="rId17"/>
    <p:sldId id="280" r:id="rId18"/>
    <p:sldId id="295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E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94681" autoAdjust="0"/>
  </p:normalViewPr>
  <p:slideViewPr>
    <p:cSldViewPr>
      <p:cViewPr varScale="1">
        <p:scale>
          <a:sx n="82" d="100"/>
          <a:sy n="82" d="100"/>
        </p:scale>
        <p:origin x="-18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13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39F6-1FD1-4920-BF88-2CE0D6E243F3}" type="datetimeFigureOut">
              <a:rPr lang="de-DE" smtClean="0"/>
              <a:pPr/>
              <a:t>22.02.2015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4A840-47D0-422C-8289-339BF45F6F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88709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5F2D1-A01E-4249-A48C-68E4CB9A874F}" type="datetimeFigureOut">
              <a:rPr lang="de-DE" smtClean="0"/>
              <a:pPr/>
              <a:t>22.02.2015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71A48-2C3D-490C-9712-AC13D34F3C4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54742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A48-2C3D-490C-9712-AC13D34F3C4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8914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cago Tt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1430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6375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cago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>
          <a:xfrm>
            <a:off x="0" y="91465"/>
            <a:ext cx="8686800" cy="1143000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8920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icago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584176"/>
          </a:xfrm>
          <a:prstGeom prst="rect">
            <a:avLst/>
          </a:prstGeom>
        </p:spPr>
        <p:txBody>
          <a:bodyPr anchor="t"/>
          <a:lstStyle>
            <a:lvl1pPr marL="1274400" indent="-914400" algn="l">
              <a:buFont typeface="+mj-lt"/>
              <a:buNone/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74201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290711"/>
            <a:ext cx="9144000" cy="834033"/>
          </a:xfrm>
          <a:prstGeom prst="rect">
            <a:avLst/>
          </a:prstGeom>
          <a:solidFill>
            <a:srgbClr val="B5C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4644008" y="0"/>
            <a:ext cx="44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smtClean="0"/>
              <a:t>The Chicago Style (2 e-publication)</a:t>
            </a:r>
          </a:p>
          <a:p>
            <a:pPr algn="r"/>
            <a:r>
              <a:rPr lang="de-DE" sz="1600" smtClean="0"/>
              <a:t>-</a:t>
            </a:r>
            <a:fld id="{AE8AF6DE-7F8E-49CC-8F88-54B54E097B55}" type="slidenum">
              <a:rPr lang="de-DE" sz="1600" smtClean="0"/>
              <a:pPr algn="r"/>
              <a:t>‹Nr.›</a:t>
            </a:fld>
            <a:r>
              <a:rPr lang="de-DE" sz="1600" smtClean="0"/>
              <a:t>- </a:t>
            </a:r>
            <a:endParaRPr lang="de-DE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/>
        </p:nvSpPr>
        <p:spPr>
          <a:xfrm>
            <a:off x="0" y="1124744"/>
            <a:ext cx="9144000" cy="374441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50000"/>
              </a:lnSpc>
            </a:pPr>
            <a:r>
              <a:rPr lang="en-US" sz="2800" smtClean="0"/>
              <a:t>The Practice of </a:t>
            </a:r>
            <a:br>
              <a:rPr lang="en-US" sz="2800" smtClean="0"/>
            </a:br>
            <a:r>
              <a:rPr lang="en-US" sz="2800" smtClean="0"/>
              <a:t>Citing Scientific Sources </a:t>
            </a:r>
            <a:br>
              <a:rPr lang="en-US" sz="2800" smtClean="0"/>
            </a:br>
            <a:r>
              <a:rPr lang="en-US" sz="2800" smtClean="0"/>
              <a:t>in the Chicago Style </a:t>
            </a:r>
            <a:br>
              <a:rPr lang="en-US" sz="28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800" smtClean="0">
                <a:solidFill>
                  <a:srgbClr val="FF0000"/>
                </a:solidFill>
              </a:rPr>
              <a:t>Part  2    - Electronic sources -</a:t>
            </a:r>
            <a:endParaRPr lang="de-DE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i="1" smtClean="0"/>
          </a:p>
          <a:p>
            <a:pPr marL="720000" indent="-720000">
              <a:buNone/>
            </a:pPr>
            <a:r>
              <a:rPr lang="de-DE" smtClean="0">
                <a:latin typeface="Courier New" pitchFamily="49" charset="0"/>
                <a:cs typeface="Courier New" pitchFamily="49" charset="0"/>
              </a:rPr>
              <a:t>Gierse, Niels. </a:t>
            </a:r>
            <a:r>
              <a:rPr lang="de-DE" i="1" smtClean="0">
                <a:latin typeface="Courier New" pitchFamily="49" charset="0"/>
                <a:cs typeface="Courier New" pitchFamily="49" charset="0"/>
              </a:rPr>
              <a:t>Assessment of Laser Induced Ablation Spectroscopy (LIAS) as a method for quantitative in situ surface diagnostic in plasma environments.</a:t>
            </a:r>
            <a:r>
              <a:rPr lang="de-DE" smtClean="0">
                <a:latin typeface="Courier New" pitchFamily="49" charset="0"/>
                <a:cs typeface="Courier New" pitchFamily="49" charset="0"/>
              </a:rPr>
              <a:t> Dissertation, Universität zu Köln. http://kups.ub.uni-koeln.de/5771/.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URL-quotation </a:t>
            </a:r>
            <a:r>
              <a:rPr lang="de-DE" sz="1800" smtClean="0"/>
              <a:t>(›15.4.1.3, »14.11)</a:t>
            </a:r>
            <a:endParaRPr lang="de-DE" sz="1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0" indent="-720000">
              <a:buNone/>
            </a:pPr>
            <a:r>
              <a:rPr lang="de-DE"/>
              <a:t>B</a:t>
            </a:r>
            <a:r>
              <a:rPr lang="de-DE" smtClean="0"/>
              <a:t>ibliography: </a:t>
            </a:r>
          </a:p>
          <a:p>
            <a:pPr marL="720000" indent="-720000">
              <a:buNone/>
            </a:pPr>
            <a:r>
              <a:rPr lang="de-DE" sz="1800" smtClean="0">
                <a:latin typeface="Courier New" pitchFamily="49" charset="0"/>
                <a:cs typeface="Courier New" pitchFamily="49" charset="0"/>
              </a:rPr>
              <a:t>Bunčić, Daniel. „</a:t>
            </a:r>
            <a:r>
              <a:rPr lang="de-DE" sz="1800" i="1" smtClean="0">
                <a:latin typeface="Courier New" pitchFamily="49" charset="0"/>
                <a:cs typeface="Courier New" pitchFamily="49" charset="0"/>
              </a:rPr>
              <a:t>Die (Re-)Nationalisierung der serbokroatischen Standards.“ 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Dissertation, Universität zu Köln, 2008. Abgerufen 07. November 2014. http://kups.ub.uni-koeln.de/ id/eprint/5152.</a:t>
            </a:r>
          </a:p>
          <a:p>
            <a:pPr marL="720000" indent="-720000"/>
            <a:endParaRPr lang="de-DE" smtClean="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r>
              <a:rPr lang="de-DE" smtClean="0">
                <a:cs typeface="Courier New" pitchFamily="49" charset="0"/>
              </a:rPr>
              <a:t>Note:</a:t>
            </a:r>
          </a:p>
          <a:p>
            <a:pPr marL="720000" indent="-720000">
              <a:buNone/>
            </a:pPr>
            <a:r>
              <a:rPr lang="de-DE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... . Accessed november 07, 2014. http://kups.ub.uni-koeln.de/ id/eprint/5152.</a:t>
            </a:r>
            <a:endParaRPr lang="de-DE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access date </a:t>
            </a:r>
            <a:r>
              <a:rPr lang="de-DE" sz="2000" smtClean="0"/>
              <a:t>(»14.185)</a:t>
            </a:r>
            <a:endParaRPr lang="de-DE" sz="2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mtClean="0"/>
              <a:t>URN </a:t>
            </a:r>
            <a:r>
              <a:rPr lang="de-DE" i="1" smtClean="0"/>
              <a:t> uniform resource name</a:t>
            </a:r>
          </a:p>
          <a:p>
            <a:pPr>
              <a:buNone/>
            </a:pPr>
            <a:endParaRPr lang="de-DE" smtClean="0"/>
          </a:p>
          <a:p>
            <a:pPr>
              <a:buNone/>
            </a:pPr>
            <a:r>
              <a:rPr lang="de-DE" smtClean="0"/>
              <a:t>Bibliography with URN</a:t>
            </a:r>
          </a:p>
          <a:p>
            <a:pPr marL="720000" indent="-720000">
              <a:buNone/>
            </a:pPr>
            <a:r>
              <a:rPr lang="de-DE" sz="1800" smtClean="0">
                <a:latin typeface="Courier New" pitchFamily="49" charset="0"/>
                <a:cs typeface="Courier New" pitchFamily="49" charset="0"/>
              </a:rPr>
              <a:t>Bunčić, Daniel. „Die (Re-)Nationalisierung der serbokroatischen Standards.“ Dissertation, Universität zu Köln, 2008. http://</a:t>
            </a:r>
            <a:r>
              <a:rPr lang="de-DE" sz="1800">
                <a:latin typeface="Courier New" pitchFamily="49" charset="0"/>
                <a:cs typeface="Courier New" pitchFamily="49" charset="0"/>
              </a:rPr>
              <a:t>nbn-resolving.de/</a:t>
            </a:r>
            <a:r>
              <a:rPr lang="de-DE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urn:nbn:de:hbz:38-51529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720000" indent="-720000">
              <a:buNone/>
            </a:pPr>
            <a:endParaRPr lang="de-DE" sz="1800" smtClean="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r>
              <a:rPr lang="de-DE" sz="1800" smtClean="0">
                <a:cs typeface="Courier New" pitchFamily="49" charset="0"/>
              </a:rPr>
              <a:t>footnote:</a:t>
            </a:r>
          </a:p>
          <a:p>
            <a:pPr marL="720000" indent="-720000">
              <a:buNone/>
            </a:pPr>
            <a:r>
              <a:rPr lang="de-DE" sz="1800" baseline="30000" smtClean="0">
                <a:latin typeface="Courier New" pitchFamily="49" charset="0"/>
                <a:cs typeface="Courier New" pitchFamily="49" charset="0"/>
              </a:rPr>
              <a:t>______________________</a:t>
            </a:r>
          </a:p>
          <a:p>
            <a:pPr marL="720000" indent="-720000">
              <a:buNone/>
            </a:pPr>
            <a:r>
              <a:rPr lang="de-DE" sz="1800" baseline="3000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 Bunčić, „Die (Re-)Nationalisierung der serbokroatischen Standards.“</a:t>
            </a:r>
            <a:endParaRPr lang="de-DE" sz="180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endParaRPr lang="de-DE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r>
              <a:rPr lang="de-DE">
                <a:cs typeface="Courier New" pitchFamily="49" charset="0"/>
              </a:rPr>
              <a:t>https://nbn-resolving.org/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Publications server</a:t>
            </a:r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mtClean="0"/>
              <a:t>bibliography</a:t>
            </a:r>
          </a:p>
          <a:p>
            <a:pPr>
              <a:buNone/>
            </a:pPr>
            <a:r>
              <a:rPr lang="de-DE" smtClean="0"/>
              <a:t> </a:t>
            </a:r>
          </a:p>
          <a:p>
            <a:pPr marL="720000" indent="-720000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Dorgerloh, Hartmut und Jürgen Luh (Hrsgg.). </a:t>
            </a:r>
            <a:r>
              <a:rPr lang="en-US" sz="1800" i="1" smtClean="0">
                <a:latin typeface="Courier New" pitchFamily="49" charset="0"/>
                <a:cs typeface="Courier New" pitchFamily="49" charset="0"/>
              </a:rPr>
              <a:t>zeitenblicke 7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, Nr. 1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. 2008.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Abgerufen am 07. November 2014, http://www.zeitenblicke.de/2008/1/ .</a:t>
            </a:r>
          </a:p>
          <a:p>
            <a:pPr marL="720000" indent="-720000">
              <a:buNone/>
            </a:pPr>
            <a:endParaRPr lang="de-DE" sz="1800" smtClean="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r>
              <a:rPr lang="de-DE" sz="1800" smtClean="0">
                <a:latin typeface="Courier New" pitchFamily="49" charset="0"/>
                <a:cs typeface="Courier New" pitchFamily="49" charset="0"/>
              </a:rPr>
              <a:t>Hagemann, Alfred P. „Ein Preußenschloss für den Arbeiter- und Bauernstaat – Schloss Schönhausen 1945-1990</a:t>
            </a:r>
            <a:r>
              <a:rPr lang="de-DE" sz="1800">
                <a:latin typeface="Courier New" pitchFamily="49" charset="0"/>
                <a:cs typeface="Courier New" pitchFamily="49" charset="0"/>
              </a:rPr>
              <a:t>“, 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2008. In </a:t>
            </a:r>
            <a:r>
              <a:rPr lang="de-DE" sz="1800" i="1" smtClean="0">
                <a:latin typeface="Courier New" pitchFamily="49" charset="0"/>
                <a:cs typeface="Courier New" pitchFamily="49" charset="0"/>
              </a:rPr>
              <a:t>zeitenblicke 7 </a:t>
            </a:r>
            <a:r>
              <a:rPr lang="de-DE" sz="1800" smtClean="0">
                <a:latin typeface="Courier New" pitchFamily="49" charset="0"/>
                <a:cs typeface="Courier New" pitchFamily="49" charset="0"/>
              </a:rPr>
              <a:t>Nr. 1. urn:nbn:de:0009-9-13178. </a:t>
            </a:r>
          </a:p>
          <a:p>
            <a:pPr marL="720000" indent="-720000">
              <a:buNone/>
            </a:pPr>
            <a:endParaRPr lang="de-DE" sz="1800" smtClean="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buNone/>
            </a:pPr>
            <a:r>
              <a:rPr lang="de-DE" sz="1800" smtClean="0">
                <a:cs typeface="Courier New" pitchFamily="49" charset="0"/>
              </a:rPr>
              <a:t>https://nbn-resolving.org/urn:nbn:de:0009-9-13178</a:t>
            </a:r>
          </a:p>
          <a:p>
            <a:pPr marL="720000" indent="-720000"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720000" indent="-720000"/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e-Journals</a:t>
            </a:r>
            <a:endParaRPr lang="de-DE" sz="2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Books downloaded from a library or bookseller</a:t>
            </a:r>
          </a:p>
          <a:p>
            <a:pPr marL="400050" lvl="1" indent="0">
              <a:buNone/>
            </a:pPr>
            <a:r>
              <a:rPr lang="en-US" smtClean="0"/>
              <a:t>as printed </a:t>
            </a:r>
            <a:r>
              <a:rPr lang="en-US"/>
              <a:t>counterpart</a:t>
            </a:r>
            <a:r>
              <a:rPr lang="en-US" smtClean="0"/>
              <a:t>.</a:t>
            </a:r>
          </a:p>
          <a:p>
            <a:pPr marL="400050" lvl="1" indent="0">
              <a:buNone/>
            </a:pP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 smtClean="0"/>
              <a:t>The citing author </a:t>
            </a:r>
            <a:r>
              <a:rPr lang="en-US" dirty="0"/>
              <a:t>must </a:t>
            </a:r>
            <a:r>
              <a:rPr lang="en-US"/>
              <a:t>indicate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that he has </a:t>
            </a:r>
            <a:r>
              <a:rPr lang="en-US" dirty="0"/>
              <a:t>consulted a format other than </a:t>
            </a:r>
            <a:r>
              <a:rPr lang="en-US"/>
              <a:t>print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US" dirty="0"/>
          </a:p>
          <a:p>
            <a:pPr marL="0" indent="-72000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Jane.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Pride and Prejudice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 New York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Penguin Classics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2007. Kindle edition.</a:t>
            </a:r>
          </a:p>
          <a:p>
            <a:pPr>
              <a:buNone/>
            </a:pPr>
            <a:endParaRPr lang="de-DE" sz="1600" dirty="0"/>
          </a:p>
          <a:p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de-DE" smtClean="0"/>
              <a:t>e-books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xmlns="" val="2983663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de-DE" smtClean="0"/>
              <a:t>e-books </a:t>
            </a:r>
            <a:r>
              <a:rPr lang="de-DE" sz="1600"/>
              <a:t>(›17.1.10)</a:t>
            </a:r>
          </a:p>
          <a:p>
            <a:pPr lvl="2"/>
            <a:r>
              <a:rPr lang="de-DE"/>
              <a:t>stable page </a:t>
            </a:r>
            <a:r>
              <a:rPr lang="de-DE" smtClean="0"/>
              <a:t>numbers (PDF)</a:t>
            </a:r>
            <a:endParaRPr lang="de-DE"/>
          </a:p>
          <a:p>
            <a:pPr lvl="2"/>
            <a:r>
              <a:rPr lang="de-DE">
                <a:solidFill>
                  <a:srgbClr val="FF0000"/>
                </a:solidFill>
              </a:rPr>
              <a:t>page numbers </a:t>
            </a:r>
            <a:r>
              <a:rPr lang="de-DE" smtClean="0">
                <a:solidFill>
                  <a:srgbClr val="FF0000"/>
                </a:solidFill>
              </a:rPr>
              <a:t>vary </a:t>
            </a:r>
            <a:r>
              <a:rPr lang="de-DE"/>
              <a:t>(»14.17</a:t>
            </a:r>
            <a:r>
              <a:rPr lang="de-DE" smtClean="0"/>
              <a:t>)</a:t>
            </a:r>
            <a:endParaRPr lang="de-DE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de-DE" smtClean="0"/>
          </a:p>
          <a:p>
            <a:pPr marL="457200" lvl="1" indent="0">
              <a:buNone/>
            </a:pPr>
            <a:r>
              <a:rPr lang="de-DE" smtClean="0"/>
              <a:t>‘</a:t>
            </a:r>
            <a:r>
              <a:rPr lang="de-DE"/>
              <a:t>locator ’ </a:t>
            </a:r>
            <a:r>
              <a:rPr lang="de-DE" smtClean="0"/>
              <a:t>(›17.1.7, »14.17</a:t>
            </a:r>
            <a:r>
              <a:rPr lang="de-DE"/>
              <a:t>) </a:t>
            </a:r>
          </a:p>
          <a:p>
            <a:pPr lvl="2"/>
            <a:endParaRPr lang="de-DE" sz="1800"/>
          </a:p>
          <a:p>
            <a:endParaRPr lang="de-DE"/>
          </a:p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e-books</a:t>
            </a: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xmlns="" val="147457896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720000" indent="-72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Hope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A. Olson, “Codes, Costs, and Critiques: The Organization of Information in Library Quarterly, 1931–2004,” Library Quarterly 76, no. 1 (2006): 20, </a:t>
            </a:r>
            <a:r>
              <a:rPr lang="en-US" sz="1800" err="1">
                <a:latin typeface="Courier New" pitchFamily="49" charset="0"/>
                <a:cs typeface="Courier New" pitchFamily="49" charset="0"/>
              </a:rPr>
              <a:t>doi:10.1086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/504343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720000" indent="-72000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smtClean="0">
                <a:cs typeface="Courier New" pitchFamily="49" charset="0"/>
              </a:rPr>
              <a:t>citation/footnote:</a:t>
            </a:r>
            <a:br>
              <a:rPr lang="en-US" sz="1800" smtClean="0">
                <a:cs typeface="Courier New" pitchFamily="49" charset="0"/>
              </a:rPr>
            </a:br>
            <a:r>
              <a:rPr lang="en-US" sz="1800" smtClean="0">
                <a:cs typeface="Courier New" pitchFamily="49" charset="0"/>
              </a:rPr>
              <a:t>________________________</a:t>
            </a:r>
            <a:endParaRPr lang="en-US" sz="1800" dirty="0" smtClean="0">
              <a:cs typeface="Courier New" pitchFamily="49" charset="0"/>
            </a:endParaRPr>
          </a:p>
          <a:p>
            <a:pPr marL="720000" indent="-72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aseline="30000" smtClean="0">
                <a:latin typeface="Courier New" pitchFamily="49" charset="0"/>
                <a:cs typeface="Courier New" pitchFamily="49" charset="0"/>
              </a:rPr>
              <a:t>34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Olson, “Codes, Costs, and Critiques,” 22–23.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lang="de-DE" dirty="0" err="1" smtClean="0"/>
              <a:t>periodicals</a:t>
            </a:r>
            <a:r>
              <a:rPr lang="de-DE" dirty="0" smtClean="0"/>
              <a:t>		</a:t>
            </a:r>
            <a:r>
              <a:rPr lang="de-DE" smtClean="0"/>
              <a:t>	</a:t>
            </a:r>
            <a:r>
              <a:rPr lang="de-DE" sz="1800" smtClean="0"/>
              <a:t>(»14.173)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xmlns="" val="413750917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>
                <a:cs typeface="Courier New" panose="02070309020205020404" pitchFamily="49" charset="0"/>
              </a:rPr>
              <a:t>Citations of website </a:t>
            </a:r>
            <a:r>
              <a:rPr lang="en-US" sz="3800" smtClean="0">
                <a:cs typeface="Courier New" panose="02070309020205020404" pitchFamily="49" charset="0"/>
              </a:rPr>
              <a:t>content:</a:t>
            </a:r>
          </a:p>
          <a:p>
            <a:pPr marL="0" indent="0">
              <a:buNone/>
            </a:pPr>
            <a:endParaRPr lang="en-US" sz="3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3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380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Google Privacy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Policy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,” last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modified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14, 2005,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accessed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19, 2008, http://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www.google.com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intl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/en/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privacypolicy.html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3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380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McDonald’s Happy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Meal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Toy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Safety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Facts,” McDonald’s Corporation,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accessed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, 2008, http://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www.mcdonalds.com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corp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about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factsheets.html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3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3800" smtClean="0">
                <a:latin typeface="Courier New" panose="02070309020205020404" pitchFamily="49" charset="0"/>
                <a:cs typeface="Courier New" panose="02070309020205020404" pitchFamily="49" charset="0"/>
              </a:rPr>
              <a:t>Barack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Obama’s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Facebook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accessed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 19, 2008, http://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www.facebook.com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altLang="de-DE" sz="3800" err="1">
                <a:latin typeface="Courier New" panose="02070309020205020404" pitchFamily="49" charset="0"/>
                <a:cs typeface="Courier New" panose="02070309020205020404" pitchFamily="49" charset="0"/>
              </a:rPr>
              <a:t>barackobama</a:t>
            </a:r>
            <a:r>
              <a:rPr lang="de-DE" altLang="de-DE" sz="380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5715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3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3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800" smtClean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sz="1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9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websites </a:t>
            </a:r>
            <a:r>
              <a:rPr lang="de-DE" sz="1800" smtClean="0"/>
              <a:t>(»14.245)</a:t>
            </a: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xmlns="" val="28345593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End  Part II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33315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Quotation machine/generator </a:t>
            </a:r>
            <a:br>
              <a:rPr lang="de-DE" smtClean="0"/>
            </a:b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36287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smtClean="0"/>
              <a:t>create bibliography entry</a:t>
            </a:r>
          </a:p>
          <a:p>
            <a:pPr>
              <a:buNone/>
            </a:pPr>
            <a:endParaRPr lang="de-DE" smtClean="0"/>
          </a:p>
          <a:p>
            <a:r>
              <a:rPr lang="de-DE" smtClean="0"/>
              <a:t>http://www.citationmachine.net/</a:t>
            </a:r>
          </a:p>
          <a:p>
            <a:pPr lvl="1"/>
            <a:r>
              <a:rPr lang="en-US" smtClean="0"/>
              <a:t>titles and subtitles are capitalized headline-style (English). </a:t>
            </a:r>
            <a:endParaRPr lang="de-DE" smtClean="0"/>
          </a:p>
          <a:p>
            <a:r>
              <a:rPr lang="de-DE" smtClean="0"/>
              <a:t>http://www.eturabian.com (free account)</a:t>
            </a:r>
          </a:p>
          <a:p>
            <a:r>
              <a:rPr lang="de-DE" smtClean="0"/>
              <a:t>http://www.gobiblio.com/</a:t>
            </a:r>
          </a:p>
          <a:p>
            <a:r>
              <a:rPr lang="de-DE" smtClean="0"/>
              <a:t>http://www.easybib.com/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Quotation machine/generator </a:t>
            </a:r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www.eturabian.com</a:t>
            </a:r>
            <a:endParaRPr lang="de-D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9672736" cy="544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created bibliography entry/footnote</a:t>
            </a: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55068"/>
            <a:ext cx="9960768" cy="56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electronic publications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36287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de-DE" smtClean="0"/>
              <a:t> permanence [Dauerhaftigkeit, Beständigkeit]</a:t>
            </a:r>
          </a:p>
          <a:p>
            <a:pPr>
              <a:buFont typeface="Arial" pitchFamily="34" charset="0"/>
              <a:buChar char="•"/>
            </a:pPr>
            <a:r>
              <a:rPr lang="de-DE" smtClean="0"/>
              <a:t> with permanence:</a:t>
            </a:r>
          </a:p>
          <a:p>
            <a:pPr lvl="1">
              <a:buFont typeface="Symbol" pitchFamily="18" charset="2"/>
              <a:buChar char="-"/>
            </a:pPr>
            <a:r>
              <a:rPr lang="de-DE" smtClean="0"/>
              <a:t> CD-ROM/DVD </a:t>
            </a:r>
            <a:r>
              <a:rPr lang="de-DE" sz="1600" smtClean="0"/>
              <a:t>(›17.5.8, »14.166)</a:t>
            </a:r>
          </a:p>
          <a:p>
            <a:pPr lvl="1">
              <a:buFont typeface="Symbol" pitchFamily="18" charset="2"/>
              <a:buChar char="-"/>
            </a:pPr>
            <a:r>
              <a:rPr lang="de-DE" smtClean="0"/>
              <a:t> DOI - digital object identifier </a:t>
            </a:r>
            <a:r>
              <a:rPr lang="de-DE" sz="1600" smtClean="0"/>
              <a:t>(›15.4.1.3, »</a:t>
            </a:r>
            <a:r>
              <a:rPr lang="de-DE" sz="1600"/>
              <a:t>14.6</a:t>
            </a:r>
            <a:r>
              <a:rPr lang="de-DE" sz="1400" smtClean="0"/>
              <a:t>)</a:t>
            </a:r>
          </a:p>
          <a:p>
            <a:pPr lvl="2">
              <a:buFont typeface="Symbol" pitchFamily="18" charset="2"/>
              <a:buChar char="-"/>
            </a:pPr>
            <a:r>
              <a:rPr lang="de-DE" sz="1400" smtClean="0"/>
              <a:t>= URN</a:t>
            </a:r>
          </a:p>
          <a:p>
            <a:pPr lvl="1">
              <a:buFont typeface="Symbol" pitchFamily="18" charset="2"/>
              <a:buChar char="-"/>
            </a:pPr>
            <a:r>
              <a:rPr lang="de-DE" smtClean="0"/>
              <a:t> </a:t>
            </a:r>
            <a:r>
              <a:rPr lang="de-DE"/>
              <a:t>e-books </a:t>
            </a:r>
            <a:r>
              <a:rPr lang="de-DE" smtClean="0"/>
              <a:t>(›17.1.10</a:t>
            </a:r>
            <a:r>
              <a:rPr lang="de-DE" sz="1600" smtClean="0"/>
              <a:t>)</a:t>
            </a:r>
            <a:endParaRPr lang="de-DE" sz="1600"/>
          </a:p>
          <a:p>
            <a:pPr lvl="2">
              <a:buFont typeface="Symbol" pitchFamily="18" charset="2"/>
              <a:buChar char="-"/>
            </a:pPr>
            <a:r>
              <a:rPr lang="de-DE" smtClean="0"/>
              <a:t>stable page numbers</a:t>
            </a:r>
          </a:p>
          <a:p>
            <a:pPr lvl="2">
              <a:buFont typeface="Symbol" pitchFamily="18" charset="2"/>
              <a:buChar char="-"/>
            </a:pPr>
            <a:r>
              <a:rPr lang="de-DE" smtClean="0"/>
              <a:t>page </a:t>
            </a:r>
            <a:r>
              <a:rPr lang="de-DE"/>
              <a:t>numbers </a:t>
            </a:r>
            <a:r>
              <a:rPr lang="de-DE" smtClean="0"/>
              <a:t>vary</a:t>
            </a:r>
            <a:endParaRPr lang="de-DE"/>
          </a:p>
          <a:p>
            <a:pPr marL="457200" lvl="1" indent="0">
              <a:buNone/>
            </a:pPr>
            <a:r>
              <a:rPr lang="de-DE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mtClean="0"/>
              <a:t> without permanence:</a:t>
            </a:r>
          </a:p>
          <a:p>
            <a:pPr marL="360000" lvl="2">
              <a:spcBef>
                <a:spcPts val="0"/>
              </a:spcBef>
              <a:buFont typeface="Symbol" pitchFamily="18" charset="2"/>
              <a:buChar char="-"/>
            </a:pPr>
            <a:r>
              <a:rPr lang="de-DE" sz="2200" smtClean="0"/>
              <a:t> </a:t>
            </a:r>
            <a:r>
              <a:rPr lang="de-DE" smtClean="0"/>
              <a:t>Websites, URL </a:t>
            </a:r>
            <a:r>
              <a:rPr lang="de-DE" sz="1600" smtClean="0"/>
              <a:t>(»14.18)  </a:t>
            </a:r>
          </a:p>
          <a:p>
            <a:pPr marL="358775" lvl="2" indent="-358775">
              <a:spcBef>
                <a:spcPts val="0"/>
              </a:spcBef>
            </a:pPr>
            <a:r>
              <a:rPr lang="de-DE" sz="1400" smtClean="0"/>
              <a:t>  </a:t>
            </a:r>
            <a:r>
              <a:rPr lang="de-DE" sz="2000" smtClean="0"/>
              <a:t>web-based publication </a:t>
            </a:r>
            <a:r>
              <a:rPr lang="de-DE" sz="1600" smtClean="0"/>
              <a:t>(»1.111)</a:t>
            </a:r>
          </a:p>
          <a:p>
            <a:pPr lvl="1">
              <a:buFont typeface="Symbol" pitchFamily="18" charset="2"/>
              <a:buChar char="-"/>
            </a:pPr>
            <a:r>
              <a:rPr lang="de-DE" smtClean="0"/>
              <a:t> Journals  </a:t>
            </a:r>
            <a:r>
              <a:rPr lang="de-DE" sz="1600" smtClean="0"/>
              <a:t>(»1.72) </a:t>
            </a:r>
          </a:p>
          <a:p>
            <a:pPr lvl="1">
              <a:buFont typeface="Symbol" pitchFamily="18" charset="2"/>
              <a:buChar char="-"/>
            </a:pPr>
            <a:r>
              <a:rPr lang="de-DE" smtClean="0"/>
              <a:t> access date </a:t>
            </a:r>
            <a:r>
              <a:rPr lang="de-DE" sz="1600" smtClean="0"/>
              <a:t>(»14.7)</a:t>
            </a:r>
          </a:p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electronic publication </a:t>
            </a:r>
            <a:r>
              <a:rPr lang="de-DE" sz="1800" smtClean="0"/>
              <a:t>(›15.4, »14.4, »8.186)</a:t>
            </a:r>
            <a:endParaRPr lang="de-DE" sz="1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mtClean="0"/>
              <a:t> websites are located by a URL</a:t>
            </a:r>
          </a:p>
          <a:p>
            <a:pPr lvl="1"/>
            <a:r>
              <a:rPr lang="de-DE" i="1" smtClean="0"/>
              <a:t>uniform resource locator</a:t>
            </a:r>
          </a:p>
          <a:p>
            <a:pPr lvl="1"/>
            <a:r>
              <a:rPr lang="de-DE" smtClean="0"/>
              <a:t>http://kups.ub.uni-koeln.de</a:t>
            </a:r>
          </a:p>
          <a:p>
            <a:r>
              <a:rPr lang="de-DE" smtClean="0"/>
              <a:t> anything posted on the Internet is ‘published’ </a:t>
            </a:r>
            <a:br>
              <a:rPr lang="de-DE" smtClean="0"/>
            </a:br>
            <a:r>
              <a:rPr lang="de-DE" smtClean="0"/>
              <a:t>	in the sense of copyright</a:t>
            </a:r>
          </a:p>
          <a:p>
            <a:pPr>
              <a:buFont typeface="Arial" pitchFamily="34" charset="0"/>
              <a:buChar char="•"/>
            </a:pPr>
            <a:r>
              <a:rPr lang="de-DE" smtClean="0"/>
              <a:t> last modified-date </a:t>
            </a:r>
            <a:r>
              <a:rPr lang="de-DE" sz="1800" smtClean="0"/>
              <a:t>(»14.248, »14.248)</a:t>
            </a:r>
          </a:p>
          <a:p>
            <a:pPr>
              <a:buFont typeface="Arial" pitchFamily="34" charset="0"/>
              <a:buChar char="•"/>
            </a:pPr>
            <a:r>
              <a:rPr lang="de-DE" sz="1800" smtClean="0"/>
              <a:t>  </a:t>
            </a:r>
            <a:r>
              <a:rPr lang="de-DE" smtClean="0"/>
              <a:t>access(ed) date</a:t>
            </a:r>
          </a:p>
          <a:p>
            <a:pPr lvl="1">
              <a:buFont typeface="Arial" pitchFamily="34" charset="0"/>
              <a:buChar char="•"/>
            </a:pPr>
            <a:r>
              <a:rPr lang="de-DE" smtClean="0"/>
              <a:t> [abgerufen am ...]</a:t>
            </a:r>
          </a:p>
          <a:p>
            <a:pPr>
              <a:buFont typeface="Arial" pitchFamily="34" charset="0"/>
              <a:buChar char="•"/>
            </a:pPr>
            <a:endParaRPr lang="de-DE" smtClean="0"/>
          </a:p>
          <a:p>
            <a:endParaRPr lang="de-DE" smtClean="0"/>
          </a:p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Internet (URL) </a:t>
            </a:r>
            <a:r>
              <a:rPr lang="de-DE" sz="1800" smtClean="0"/>
              <a:t>(›15.4.1.3, »14.9)</a:t>
            </a:r>
            <a:endParaRPr lang="de-DE" sz="1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/>
              <a:t>http://</a:t>
            </a:r>
            <a:r>
              <a:rPr lang="de-DE" smtClean="0"/>
              <a:t>www.press.uchicago.edu/books/turabian/</a:t>
            </a:r>
          </a:p>
          <a:p>
            <a:pPr>
              <a:buNone/>
            </a:pPr>
            <a:endParaRPr lang="de-DE" smtClean="0"/>
          </a:p>
          <a:p>
            <a:pPr>
              <a:buNone/>
            </a:pPr>
            <a:r>
              <a:rPr lang="de-DE" smtClean="0"/>
              <a:t>http://  				Protocol</a:t>
            </a:r>
          </a:p>
          <a:p>
            <a:pPr>
              <a:buNone/>
            </a:pPr>
            <a:r>
              <a:rPr lang="de-DE"/>
              <a:t>www.press.uchicago.edu</a:t>
            </a:r>
            <a:r>
              <a:rPr lang="de-DE" smtClean="0"/>
              <a:t>		hostname</a:t>
            </a:r>
          </a:p>
          <a:p>
            <a:pPr>
              <a:buNone/>
            </a:pPr>
            <a:r>
              <a:rPr lang="de-DE" smtClean="0"/>
              <a:t>books</a:t>
            </a:r>
            <a:r>
              <a:rPr lang="de-DE"/>
              <a:t>/turabian</a:t>
            </a:r>
            <a:r>
              <a:rPr lang="de-DE" smtClean="0"/>
              <a:t>			path</a:t>
            </a:r>
          </a:p>
          <a:p>
            <a:pPr>
              <a:buNone/>
            </a:pPr>
            <a:r>
              <a:rPr lang="de-DE"/>
              <a:t>turabian_citationguide.html</a:t>
            </a:r>
            <a:r>
              <a:rPr lang="de-DE" smtClean="0"/>
              <a:t>		specific document</a:t>
            </a:r>
          </a:p>
          <a:p>
            <a:pPr>
              <a:buNone/>
            </a:pPr>
            <a:endParaRPr lang="de-DE"/>
          </a:p>
          <a:p>
            <a:pPr>
              <a:buNone/>
            </a:pPr>
            <a:r>
              <a:rPr lang="de-DE" smtClean="0"/>
              <a:t>How to break a URL? </a:t>
            </a:r>
            <a:r>
              <a:rPr lang="de-DE" sz="1600" smtClean="0"/>
              <a:t>(›20.4.2)</a:t>
            </a:r>
          </a:p>
          <a:p>
            <a:pPr lvl="1">
              <a:buNone/>
            </a:pPr>
            <a:r>
              <a:rPr lang="de-DE" sz="1400" smtClean="0"/>
              <a:t>http://</a:t>
            </a:r>
          </a:p>
          <a:p>
            <a:pPr lvl="1">
              <a:buNone/>
            </a:pPr>
            <a:r>
              <a:rPr lang="de-DE" sz="1400" smtClean="0"/>
              <a:t>www.press.uchicago.edu</a:t>
            </a:r>
          </a:p>
          <a:p>
            <a:pPr lvl="1">
              <a:buNone/>
            </a:pPr>
            <a:endParaRPr lang="de-DE" sz="1400" smtClean="0"/>
          </a:p>
          <a:p>
            <a:pPr lvl="1">
              <a:buNone/>
            </a:pPr>
            <a:r>
              <a:rPr lang="de-DE" sz="1400"/>
              <a:t>http://</a:t>
            </a:r>
            <a:r>
              <a:rPr lang="de-DE" sz="1400" smtClean="0"/>
              <a:t>www.press.uchicago.edu/books/turabian</a:t>
            </a:r>
          </a:p>
          <a:p>
            <a:pPr lvl="1">
              <a:buNone/>
            </a:pPr>
            <a:r>
              <a:rPr lang="de-DE" sz="1400" smtClean="0"/>
              <a:t>/turabian_citationguide.html</a:t>
            </a:r>
            <a:r>
              <a:rPr lang="de-DE" sz="1400"/>
              <a:t>	</a:t>
            </a:r>
          </a:p>
          <a:p>
            <a:pPr lvl="1">
              <a:buNone/>
            </a:pPr>
            <a:endParaRPr lang="de-DE" sz="14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structure of a URL</a:t>
            </a:r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cagoMaster1">
  <a:themeElements>
    <a:clrScheme name="Larissa">
      <a:dk1>
        <a:sysClr val="windowText" lastClr="000000"/>
      </a:dk1>
      <a:lt1>
        <a:sysClr val="window" lastClr="FFEBB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EBB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EBB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Bildschirmpräsentation (4:3)</PresentationFormat>
  <Paragraphs>114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ChicagoMaster1</vt:lpstr>
      <vt:lpstr>Folie 1</vt:lpstr>
      <vt:lpstr>Quotation machine/generator  </vt:lpstr>
      <vt:lpstr>Quotation machine/generator </vt:lpstr>
      <vt:lpstr>www.eturabian.com</vt:lpstr>
      <vt:lpstr>created bibliography entry/footnote</vt:lpstr>
      <vt:lpstr>electronic publications</vt:lpstr>
      <vt:lpstr>electronic publication (›15.4, »14.4, »8.186)</vt:lpstr>
      <vt:lpstr>Internet (URL) (›15.4.1.3, »14.9)</vt:lpstr>
      <vt:lpstr>structure of a URL</vt:lpstr>
      <vt:lpstr>URL-quotation (›15.4.1.3, »14.11)</vt:lpstr>
      <vt:lpstr>access date (»14.185)</vt:lpstr>
      <vt:lpstr>Publications server</vt:lpstr>
      <vt:lpstr>e-Journals</vt:lpstr>
      <vt:lpstr>e-books</vt:lpstr>
      <vt:lpstr>e-books</vt:lpstr>
      <vt:lpstr>periodicals   (»14.173)</vt:lpstr>
      <vt:lpstr>websites (»14.245)</vt:lpstr>
      <vt:lpstr>End  Part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Kirsch</dc:creator>
  <cp:lastModifiedBy>Kirsch</cp:lastModifiedBy>
  <cp:revision>185</cp:revision>
  <dcterms:created xsi:type="dcterms:W3CDTF">2014-10-31T15:28:24Z</dcterms:created>
  <dcterms:modified xsi:type="dcterms:W3CDTF">2015-02-22T11:32:56Z</dcterms:modified>
</cp:coreProperties>
</file>